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62" r:id="rId2"/>
    <p:sldId id="264" r:id="rId3"/>
    <p:sldId id="267" r:id="rId4"/>
    <p:sldId id="269" r:id="rId5"/>
    <p:sldId id="276" r:id="rId6"/>
    <p:sldId id="268" r:id="rId7"/>
    <p:sldId id="278" r:id="rId8"/>
    <p:sldId id="281" r:id="rId9"/>
    <p:sldId id="257" r:id="rId10"/>
    <p:sldId id="277" r:id="rId11"/>
    <p:sldId id="279" r:id="rId12"/>
    <p:sldId id="271" r:id="rId13"/>
    <p:sldId id="272" r:id="rId14"/>
    <p:sldId id="287" r:id="rId15"/>
    <p:sldId id="282" r:id="rId16"/>
    <p:sldId id="283" r:id="rId17"/>
    <p:sldId id="284" r:id="rId18"/>
    <p:sldId id="285" r:id="rId19"/>
    <p:sldId id="286" r:id="rId20"/>
    <p:sldId id="274" r:id="rId21"/>
    <p:sldId id="280" r:id="rId22"/>
    <p:sldId id="273" r:id="rId23"/>
    <p:sldId id="275"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1416" y="-11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31" Type="http://schemas.microsoft.com/office/2016/11/relationships/changesInfo" Target="changesInfos/changesInfo1.xml"/><Relationship Id="rId3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21-01-21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mn-lt"/>
                <a:ea typeface="+mn-ea"/>
                <a:cs typeface="+mn-cs"/>
              </a:rPr>
              <a:t>Importance of abundance and biomass indices:</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Make sure that everyone understands</a:t>
            </a:r>
            <a:r>
              <a:rPr lang="en-US" baseline="0"/>
              <a:t> that indices can be directly equated with abundance and biomass estimates and how reliable they are.</a:t>
            </a:r>
            <a:endParaRPr lang="en-US"/>
          </a:p>
          <a:p>
            <a:endParaRPr lang="en-US"/>
          </a:p>
          <a:p>
            <a:endParaRPr lang="en-CA" sz="1200" kern="1200">
              <a:solidFill>
                <a:schemeClr val="tx1"/>
              </a:solidFill>
              <a:effectLst/>
              <a:latin typeface="+mn-lt"/>
              <a:ea typeface="+mn-ea"/>
              <a:cs typeface="+mn-cs"/>
            </a:endParaRPr>
          </a:p>
          <a:p>
            <a:pPr lvl="0"/>
            <a:r>
              <a:rPr lang="en-US" sz="1200" kern="120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a:solidFill>
                  <a:schemeClr val="tx1"/>
                </a:solidFill>
                <a:effectLst/>
                <a:latin typeface="+mn-lt"/>
                <a:ea typeface="+mn-ea"/>
                <a:cs typeface="+mn-cs"/>
              </a:rPr>
              <a:t>Examples of </a:t>
            </a:r>
            <a:r>
              <a:rPr lang="en-US" sz="1200" b="1" kern="1200">
                <a:solidFill>
                  <a:schemeClr val="tx1"/>
                </a:solidFill>
                <a:effectLst/>
                <a:latin typeface="+mn-lt"/>
                <a:ea typeface="+mn-ea"/>
                <a:cs typeface="+mn-cs"/>
              </a:rPr>
              <a:t>controlled factors</a:t>
            </a:r>
            <a:r>
              <a:rPr lang="en-US" sz="1200" kern="120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Tow</a:t>
            </a:r>
            <a:r>
              <a:rPr lang="en-US" sz="1200" kern="1200" baseline="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a:t>5-minute tow duration </a:t>
            </a:r>
          </a:p>
          <a:p>
            <a:pPr marL="1085850" lvl="2" indent="-171450">
              <a:buFont typeface="Arial" panose="020B0604020202020204" pitchFamily="34" charset="0"/>
              <a:buChar char="•"/>
            </a:pPr>
            <a:r>
              <a:rPr lang="en-US" sz="1600" i="1"/>
              <a:t>Gear dimensions &amp; configuration. </a:t>
            </a:r>
          </a:p>
          <a:p>
            <a:pPr marL="1085850" lvl="2" indent="-171450">
              <a:buFont typeface="Arial" panose="020B0604020202020204" pitchFamily="34" charset="0"/>
              <a:buChar char="•"/>
            </a:pPr>
            <a:r>
              <a:rPr lang="en-US" sz="1600" i="1"/>
              <a:t>Time of day</a:t>
            </a: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a:solidFill>
                  <a:schemeClr val="tx1"/>
                </a:solidFill>
                <a:effectLst/>
                <a:latin typeface="+mn-lt"/>
                <a:ea typeface="+mn-ea"/>
                <a:cs typeface="+mn-cs"/>
              </a:rPr>
              <a:t>These</a:t>
            </a:r>
            <a:r>
              <a:rPr lang="en-US" sz="1200" kern="1200" baseline="0">
                <a:solidFill>
                  <a:schemeClr val="tx1"/>
                </a:solidFill>
                <a:effectLst/>
                <a:latin typeface="+mn-lt"/>
                <a:ea typeface="+mn-ea"/>
                <a:cs typeface="+mn-cs"/>
              </a:rPr>
              <a:t> controlled factors a</a:t>
            </a:r>
            <a:r>
              <a:rPr lang="en-US" sz="1200" kern="1200">
                <a:solidFill>
                  <a:schemeClr val="tx1"/>
                </a:solidFill>
                <a:effectLst/>
                <a:latin typeface="+mn-lt"/>
                <a:ea typeface="+mn-ea"/>
                <a:cs typeface="+mn-cs"/>
              </a:rPr>
              <a:t>ims to maintain the consistency of trawl behavior between different tows.</a:t>
            </a:r>
          </a:p>
          <a:p>
            <a:pPr marL="171450" lvl="0" indent="-171450">
              <a:buFont typeface="Arial" panose="020B0604020202020204" pitchFamily="34" charset="0"/>
              <a:buChar char="•"/>
            </a:pP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a:solidFill>
                <a:schemeClr val="tx1"/>
              </a:solidFill>
              <a:effectLst/>
              <a:latin typeface="+mn-lt"/>
              <a:ea typeface="+mn-ea"/>
              <a:cs typeface="+mn-cs"/>
            </a:endParaRPr>
          </a:p>
          <a:p>
            <a:pPr marL="0" lvl="0" indent="0">
              <a:buFont typeface="Arial" panose="020B0604020202020204" pitchFamily="34" charset="0"/>
              <a:buNone/>
            </a:pPr>
            <a:endParaRPr lang="en-CA" sz="120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Longer tracks correspond to</a:t>
            </a:r>
            <a:r>
              <a:rPr lang="en-US" baseline="0" dirty="0"/>
              <a:t> tows along the Laurentian </a:t>
            </a:r>
            <a:r>
              <a:rPr lang="en-US" baseline="0" dirty="0" smtClean="0"/>
              <a:t>channel</a:t>
            </a:r>
          </a:p>
          <a:p>
            <a:pPr marL="171450" indent="-171450">
              <a:buFont typeface="Arial"/>
              <a:buChar char="•"/>
            </a:pPr>
            <a:r>
              <a:rPr lang="en-US" baseline="0" dirty="0" err="1" smtClean="0"/>
              <a:t>Différents</a:t>
            </a:r>
            <a:r>
              <a:rPr lang="en-US" baseline="0" dirty="0" smtClean="0"/>
              <a:t> bateaux (</a:t>
            </a:r>
            <a:r>
              <a:rPr lang="en-US" baseline="0" dirty="0" err="1" smtClean="0"/>
              <a:t>commentaire</a:t>
            </a:r>
            <a:r>
              <a:rPr lang="en-US" baseline="0" dirty="0" smtClean="0"/>
              <a:t> </a:t>
            </a:r>
            <a:r>
              <a:rPr lang="en-US" baseline="0" dirty="0" err="1" smtClean="0"/>
              <a:t>Rallain</a:t>
            </a:r>
            <a:r>
              <a:rPr lang="en-US" baseline="0" dirty="0" smtClean="0"/>
              <a:t>)</a:t>
            </a:r>
            <a:r>
              <a:rPr lang="en-CA" baseline="0" dirty="0" smtClean="0"/>
              <a:t>?</a:t>
            </a:r>
          </a:p>
          <a:p>
            <a:pPr marL="171450" indent="-171450">
              <a:buFont typeface="Arial"/>
              <a:buChar char="•"/>
            </a:pPr>
            <a:endParaRPr lang="en-US" baseline="0"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9</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2824623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D15B45D2-8214-C948-AA04-185DD355DDDB}" type="slidenum">
              <a:rPr lang="en-US" smtClean="0"/>
              <a:t>23</a:t>
            </a:fld>
            <a:endParaRPr lang="en-US"/>
          </a:p>
        </p:txBody>
      </p:sp>
    </p:spTree>
    <p:extLst>
      <p:ext uri="{BB962C8B-B14F-4D97-AF65-F5344CB8AC3E}">
        <p14:creationId xmlns:p14="http://schemas.microsoft.com/office/powerpoint/2010/main" val="3121318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21-01-21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6049" y="1590738"/>
            <a:ext cx="8597177" cy="2698439"/>
          </a:xfrm>
        </p:spPr>
        <p:txBody>
          <a:bodyPr>
            <a:normAutofit/>
          </a:bodyPr>
          <a:lstStyle/>
          <a:p>
            <a:r>
              <a:rPr lang="en-US" sz="3600" dirty="0" err="1" smtClean="0"/>
              <a:t>Évaluation</a:t>
            </a:r>
            <a:r>
              <a:rPr lang="en-US" sz="3600" dirty="0" smtClean="0"/>
              <a:t> du stock de </a:t>
            </a:r>
            <a:r>
              <a:rPr lang="en-US" sz="3600" dirty="0" err="1" smtClean="0"/>
              <a:t>crabe</a:t>
            </a:r>
            <a:r>
              <a:rPr lang="en-US" sz="3600" dirty="0" smtClean="0"/>
              <a:t> des </a:t>
            </a:r>
            <a:r>
              <a:rPr lang="en-US" sz="3600" dirty="0" err="1" smtClean="0"/>
              <a:t>neiges</a:t>
            </a:r>
            <a:r>
              <a:rPr lang="en-US" sz="3600" dirty="0" smtClean="0"/>
              <a:t> </a:t>
            </a:r>
            <a:r>
              <a:rPr lang="en-US" sz="3600" dirty="0" err="1" smtClean="0"/>
              <a:t>dans</a:t>
            </a:r>
            <a:r>
              <a:rPr lang="en-US" sz="3600" dirty="0" smtClean="0"/>
              <a:t> le </a:t>
            </a:r>
            <a:r>
              <a:rPr lang="en-US" sz="3600" dirty="0" err="1" smtClean="0"/>
              <a:t>sud</a:t>
            </a:r>
            <a:r>
              <a:rPr lang="en-US" sz="3600" dirty="0" smtClean="0"/>
              <a:t> du </a:t>
            </a:r>
            <a:r>
              <a:rPr lang="en-US" sz="3600" dirty="0" err="1"/>
              <a:t>G</a:t>
            </a:r>
            <a:r>
              <a:rPr lang="en-US" sz="3600" dirty="0" err="1" smtClean="0"/>
              <a:t>olfe</a:t>
            </a:r>
            <a:r>
              <a:rPr lang="en-US" sz="3600" dirty="0" smtClean="0"/>
              <a:t> du Saint-Laurent en 2020: </a:t>
            </a:r>
            <a:r>
              <a:rPr lang="en-US" sz="3600" dirty="0"/>
              <a:t/>
            </a:r>
            <a:br>
              <a:rPr lang="en-US" sz="3600" dirty="0"/>
            </a:br>
            <a:r>
              <a:rPr lang="en-US" sz="3600" b="1" dirty="0"/>
              <a:t>R</a:t>
            </a:r>
            <a:r>
              <a:rPr lang="en-US" sz="3600" b="1" dirty="0" smtClean="0"/>
              <a:t>evue des </a:t>
            </a:r>
            <a:r>
              <a:rPr lang="en-US" sz="3600" b="1" dirty="0" err="1" smtClean="0"/>
              <a:t>incertitudes</a:t>
            </a:r>
            <a:r>
              <a:rPr lang="fr-CA" sz="3600" b="1" dirty="0" smtClean="0"/>
              <a:t> du relevé </a:t>
            </a:r>
            <a:endParaRPr lang="en-US" sz="3600" b="1" dirty="0"/>
          </a:p>
        </p:txBody>
      </p:sp>
      <p:sp>
        <p:nvSpPr>
          <p:cNvPr id="4" name="TextBox 3"/>
          <p:cNvSpPr txBox="1"/>
          <p:nvPr/>
        </p:nvSpPr>
        <p:spPr>
          <a:xfrm>
            <a:off x="4873305" y="6411834"/>
            <a:ext cx="4160947" cy="369332"/>
          </a:xfrm>
          <a:prstGeom prst="rect">
            <a:avLst/>
          </a:prstGeom>
          <a:noFill/>
        </p:spPr>
        <p:txBody>
          <a:bodyPr wrap="none" lIns="91440" tIns="45720" rIns="91440" bIns="45720" rtlCol="0" anchor="t">
            <a:spAutoFit/>
          </a:bodyPr>
          <a:lstStyle/>
          <a:p>
            <a:r>
              <a:rPr lang="en-US" i="1" dirty="0" err="1" smtClean="0"/>
              <a:t>Examen</a:t>
            </a:r>
            <a:r>
              <a:rPr lang="en-US" i="1" dirty="0" smtClean="0"/>
              <a:t> par les pairs regional</a:t>
            </a:r>
            <a:r>
              <a:rPr lang="en-US" i="1" dirty="0"/>
              <a:t>:</a:t>
            </a:r>
            <a:r>
              <a:rPr lang="en-US" i="1" dirty="0" smtClean="0"/>
              <a:t> </a:t>
            </a:r>
            <a:r>
              <a:rPr lang="en-US" i="1" dirty="0" err="1"/>
              <a:t>f</a:t>
            </a:r>
            <a:r>
              <a:rPr lang="en-US" i="1" dirty="0" err="1" smtClean="0"/>
              <a:t>évrier</a:t>
            </a:r>
            <a:r>
              <a:rPr lang="en-US" i="1" dirty="0" smtClean="0"/>
              <a:t> </a:t>
            </a:r>
            <a:r>
              <a:rPr lang="en-US" i="1" dirty="0"/>
              <a:t>2021</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92981"/>
          </a:xfrm>
        </p:spPr>
        <p:txBody>
          <a:bodyPr>
            <a:normAutofit/>
          </a:bodyPr>
          <a:lstStyle/>
          <a:p>
            <a:pPr algn="l"/>
            <a:r>
              <a:rPr lang="en-US" sz="3600" b="1" dirty="0" err="1" smtClean="0"/>
              <a:t>Sommaire</a:t>
            </a:r>
            <a:r>
              <a:rPr lang="en-US" sz="3600" b="1" dirty="0" smtClean="0"/>
              <a:t> du </a:t>
            </a:r>
            <a:r>
              <a:rPr lang="en-US" sz="3600" b="1" dirty="0" err="1" smtClean="0"/>
              <a:t>relevé</a:t>
            </a:r>
            <a:r>
              <a:rPr lang="en-US" sz="3600" b="1" dirty="0" smtClean="0"/>
              <a:t> de 2020:</a:t>
            </a:r>
            <a:endParaRPr lang="en-US" sz="3600" b="1" dirty="0"/>
          </a:p>
        </p:txBody>
      </p:sp>
      <p:sp>
        <p:nvSpPr>
          <p:cNvPr id="3" name="Content Placeholder 2"/>
          <p:cNvSpPr>
            <a:spLocks noGrp="1"/>
          </p:cNvSpPr>
          <p:nvPr>
            <p:ph idx="1"/>
          </p:nvPr>
        </p:nvSpPr>
        <p:spPr>
          <a:xfrm>
            <a:off x="457199" y="4125750"/>
            <a:ext cx="8499987" cy="1845427"/>
          </a:xfrm>
        </p:spPr>
        <p:txBody>
          <a:bodyPr>
            <a:normAutofit/>
          </a:bodyPr>
          <a:lstStyle/>
          <a:p>
            <a:pPr marL="0" indent="0">
              <a:buNone/>
            </a:pPr>
            <a:r>
              <a:rPr lang="en-US" sz="2400" dirty="0" smtClean="0"/>
              <a:t>Les </a:t>
            </a:r>
            <a:r>
              <a:rPr lang="en-US" sz="2400" dirty="0" err="1" smtClean="0"/>
              <a:t>résultats</a:t>
            </a:r>
            <a:r>
              <a:rPr lang="en-US" sz="2400" dirty="0" smtClean="0"/>
              <a:t> de 2020 </a:t>
            </a:r>
            <a:r>
              <a:rPr lang="en-US" sz="2400" dirty="0" err="1" smtClean="0"/>
              <a:t>suscitent</a:t>
            </a:r>
            <a:r>
              <a:rPr lang="en-US" sz="2400" dirty="0" smtClean="0"/>
              <a:t> des questions:</a:t>
            </a:r>
            <a:endParaRPr lang="en-CA" sz="2400" dirty="0"/>
          </a:p>
          <a:p>
            <a:r>
              <a:rPr lang="en-CA" sz="2400" dirty="0" smtClean="0"/>
              <a:t>Temps de </a:t>
            </a:r>
            <a:r>
              <a:rPr lang="en-CA" sz="2400" dirty="0" err="1" smtClean="0"/>
              <a:t>treuillage</a:t>
            </a:r>
            <a:r>
              <a:rPr lang="en-CA" sz="2400" dirty="0" smtClean="0"/>
              <a:t> </a:t>
            </a:r>
            <a:r>
              <a:rPr lang="en-CA" sz="2400" dirty="0" err="1" smtClean="0"/>
              <a:t>est</a:t>
            </a:r>
            <a:r>
              <a:rPr lang="en-CA" sz="2400" dirty="0" smtClean="0"/>
              <a:t> </a:t>
            </a:r>
            <a:r>
              <a:rPr lang="en-CA" sz="2400" dirty="0" err="1" smtClean="0"/>
              <a:t>raccourci</a:t>
            </a:r>
            <a:r>
              <a:rPr lang="en-CA" sz="2400" dirty="0" smtClean="0"/>
              <a:t> – le </a:t>
            </a:r>
            <a:r>
              <a:rPr lang="en-CA" sz="2400" dirty="0" err="1" smtClean="0"/>
              <a:t>treuil</a:t>
            </a:r>
            <a:r>
              <a:rPr lang="en-CA" sz="2400" dirty="0" smtClean="0"/>
              <a:t> </a:t>
            </a:r>
            <a:r>
              <a:rPr lang="en-CA" sz="2400" b="1" dirty="0" err="1" smtClean="0"/>
              <a:t>est</a:t>
            </a:r>
            <a:r>
              <a:rPr lang="en-CA" sz="2400" dirty="0" smtClean="0"/>
              <a:t> plus </a:t>
            </a:r>
            <a:r>
              <a:rPr lang="en-CA" sz="2400" dirty="0" err="1" smtClean="0"/>
              <a:t>rapide</a:t>
            </a:r>
            <a:r>
              <a:rPr lang="en-CA" sz="2400" dirty="0" smtClean="0"/>
              <a:t>.</a:t>
            </a:r>
          </a:p>
          <a:p>
            <a:r>
              <a:rPr lang="en-CA" sz="2400" dirty="0" smtClean="0"/>
              <a:t>….</a:t>
            </a:r>
            <a:r>
              <a:rPr lang="en-CA" sz="2400" dirty="0" err="1" smtClean="0"/>
              <a:t>toutefois</a:t>
            </a:r>
            <a:r>
              <a:rPr lang="en-CA" sz="2400" dirty="0" smtClean="0"/>
              <a:t> la phase passive a </a:t>
            </a:r>
            <a:r>
              <a:rPr lang="en-CA" sz="2400" dirty="0" err="1" smtClean="0"/>
              <a:t>une</a:t>
            </a:r>
            <a:r>
              <a:rPr lang="en-CA" sz="2400" dirty="0" smtClean="0"/>
              <a:t> plus longue </a:t>
            </a:r>
            <a:r>
              <a:rPr lang="en-CA" sz="2400" dirty="0" err="1" smtClean="0"/>
              <a:t>durée</a:t>
            </a:r>
            <a:r>
              <a:rPr lang="en-CA" sz="2400" dirty="0"/>
              <a:t>.</a:t>
            </a:r>
          </a:p>
          <a:p>
            <a:pPr marL="0" indent="0">
              <a:buNone/>
            </a:pP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1526612842"/>
              </p:ext>
            </p:extLst>
          </p:nvPr>
        </p:nvGraphicFramePr>
        <p:xfrm>
          <a:off x="344129" y="1332034"/>
          <a:ext cx="8170607" cy="2250440"/>
        </p:xfrm>
        <a:graphic>
          <a:graphicData uri="http://schemas.openxmlformats.org/drawingml/2006/table">
            <a:tbl>
              <a:tblPr firstRow="1" bandRow="1">
                <a:tableStyleId>{5C22544A-7EE6-4342-B048-85BDC9FD1C3A}</a:tableStyleId>
              </a:tblPr>
              <a:tblGrid>
                <a:gridCol w="3197580">
                  <a:extLst>
                    <a:ext uri="{9D8B030D-6E8A-4147-A177-3AD203B41FA5}">
                      <a16:colId xmlns="" xmlns:a16="http://schemas.microsoft.com/office/drawing/2014/main" val="20000"/>
                    </a:ext>
                  </a:extLst>
                </a:gridCol>
                <a:gridCol w="1203794">
                  <a:extLst>
                    <a:ext uri="{9D8B030D-6E8A-4147-A177-3AD203B41FA5}">
                      <a16:colId xmlns="" xmlns:a16="http://schemas.microsoft.com/office/drawing/2014/main" val="20001"/>
                    </a:ext>
                  </a:extLst>
                </a:gridCol>
                <a:gridCol w="1213198">
                  <a:extLst>
                    <a:ext uri="{9D8B030D-6E8A-4147-A177-3AD203B41FA5}">
                      <a16:colId xmlns="" xmlns:a16="http://schemas.microsoft.com/office/drawing/2014/main" val="20002"/>
                    </a:ext>
                  </a:extLst>
                </a:gridCol>
                <a:gridCol w="1279031">
                  <a:extLst>
                    <a:ext uri="{9D8B030D-6E8A-4147-A177-3AD203B41FA5}">
                      <a16:colId xmlns="" xmlns:a16="http://schemas.microsoft.com/office/drawing/2014/main" val="20003"/>
                    </a:ext>
                  </a:extLst>
                </a:gridCol>
                <a:gridCol w="1277004">
                  <a:extLst>
                    <a:ext uri="{9D8B030D-6E8A-4147-A177-3AD203B41FA5}">
                      <a16:colId xmlns="" xmlns:a16="http://schemas.microsoft.com/office/drawing/2014/main"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 xmlns:a16="http://schemas.microsoft.com/office/drawing/2014/main" val="10000"/>
                  </a:ext>
                </a:extLst>
              </a:tr>
              <a:tr h="370840">
                <a:tc>
                  <a:txBody>
                    <a:bodyPr/>
                    <a:lstStyle/>
                    <a:p>
                      <a:r>
                        <a:rPr lang="en-US" b="1" dirty="0" smtClean="0"/>
                        <a:t>Surface</a:t>
                      </a:r>
                      <a:r>
                        <a:rPr lang="en-US" b="1" baseline="0" dirty="0" smtClean="0"/>
                        <a:t> </a:t>
                      </a:r>
                      <a:r>
                        <a:rPr lang="en-US" b="1" baseline="0" dirty="0" err="1" smtClean="0"/>
                        <a:t>balayée</a:t>
                      </a:r>
                      <a:r>
                        <a:rPr lang="en-US" b="1" dirty="0" smtClean="0"/>
                        <a:t> (phase active)</a:t>
                      </a:r>
                      <a:endParaRPr lang="en-US" b="1" dirty="0"/>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 xmlns:a16="http://schemas.microsoft.com/office/drawing/2014/main" val="10001"/>
                  </a:ext>
                </a:extLst>
              </a:tr>
              <a:tr h="370840">
                <a:tc>
                  <a:txBody>
                    <a:bodyPr/>
                    <a:lstStyle/>
                    <a:p>
                      <a:r>
                        <a:rPr lang="en-US" b="1" dirty="0" err="1" smtClean="0"/>
                        <a:t>Durée</a:t>
                      </a:r>
                      <a:r>
                        <a:rPr lang="en-US" b="1" baseline="0" dirty="0" smtClean="0"/>
                        <a:t> du trait</a:t>
                      </a:r>
                      <a:r>
                        <a:rPr lang="en-US" b="1" dirty="0"/>
                        <a:t> </a:t>
                      </a:r>
                      <a:r>
                        <a:rPr lang="en-US" sz="1800" b="1" i="0" u="none" strike="noStrike" noProof="0" dirty="0" smtClean="0">
                          <a:latin typeface="Calibri"/>
                        </a:rPr>
                        <a:t>(phase active)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 xmlns:a16="http://schemas.microsoft.com/office/drawing/2014/main" val="10002"/>
                  </a:ext>
                </a:extLst>
              </a:tr>
              <a:tr h="370840">
                <a:tc>
                  <a:txBody>
                    <a:bodyPr/>
                    <a:lstStyle/>
                    <a:p>
                      <a:r>
                        <a:rPr lang="en-US" b="1" dirty="0" smtClean="0"/>
                        <a:t>Temps</a:t>
                      </a:r>
                      <a:r>
                        <a:rPr lang="en-US" b="1" baseline="0" dirty="0" smtClean="0"/>
                        <a:t> de </a:t>
                      </a:r>
                      <a:r>
                        <a:rPr lang="en-US" b="1" baseline="0" dirty="0" err="1" smtClean="0"/>
                        <a:t>treuillage</a:t>
                      </a:r>
                      <a:endParaRPr lang="en-US" b="1" dirty="0"/>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 xmlns:a16="http://schemas.microsoft.com/office/drawing/2014/main" val="10003"/>
                  </a:ext>
                </a:extLst>
              </a:tr>
              <a:tr h="370840">
                <a:tc>
                  <a:txBody>
                    <a:bodyPr/>
                    <a:lstStyle/>
                    <a:p>
                      <a:r>
                        <a:rPr lang="en-US" b="1" dirty="0" err="1" smtClean="0"/>
                        <a:t>Durée</a:t>
                      </a:r>
                      <a:r>
                        <a:rPr lang="en-US" b="1" baseline="0" dirty="0" smtClean="0"/>
                        <a:t> de la phase passive</a:t>
                      </a:r>
                      <a:endParaRPr lang="en-US" b="1" dirty="0"/>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 xmlns:a16="http://schemas.microsoft.com/office/drawing/2014/main" val="10004"/>
                  </a:ext>
                </a:extLst>
              </a:tr>
              <a:tr h="370840">
                <a:tc>
                  <a:txBody>
                    <a:bodyPr/>
                    <a:lstStyle/>
                    <a:p>
                      <a:r>
                        <a:rPr lang="en-US" b="1" dirty="0" smtClean="0"/>
                        <a:t>Surface</a:t>
                      </a:r>
                      <a:r>
                        <a:rPr lang="en-US" b="1" baseline="0" dirty="0" smtClean="0"/>
                        <a:t> </a:t>
                      </a:r>
                      <a:r>
                        <a:rPr lang="en-US" b="1" baseline="0" dirty="0" err="1" smtClean="0"/>
                        <a:t>balayée</a:t>
                      </a:r>
                      <a:r>
                        <a:rPr lang="en-US" b="1" baseline="0" dirty="0" smtClean="0"/>
                        <a:t> (phase passive)</a:t>
                      </a:r>
                      <a:endParaRPr lang="en-US" b="1" dirty="0"/>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dirty="0" err="1" smtClean="0"/>
              <a:t>Prolongement</a:t>
            </a:r>
            <a:r>
              <a:rPr lang="en-US" sz="3600" b="1" dirty="0" smtClean="0"/>
              <a:t> de la phase passive:</a:t>
            </a:r>
            <a:endParaRPr lang="en-US" sz="3600" b="1" dirty="0"/>
          </a:p>
        </p:txBody>
      </p:sp>
      <p:sp>
        <p:nvSpPr>
          <p:cNvPr id="3" name="Content Placeholder 2"/>
          <p:cNvSpPr>
            <a:spLocks noGrp="1"/>
          </p:cNvSpPr>
          <p:nvPr>
            <p:ph idx="1"/>
          </p:nvPr>
        </p:nvSpPr>
        <p:spPr>
          <a:xfrm>
            <a:off x="478021" y="1269106"/>
            <a:ext cx="8229600" cy="4831798"/>
          </a:xfrm>
        </p:spPr>
        <p:txBody>
          <a:bodyPr>
            <a:normAutofit/>
          </a:bodyPr>
          <a:lstStyle/>
          <a:p>
            <a:pPr marL="0" indent="0">
              <a:buNone/>
            </a:pPr>
            <a:r>
              <a:rPr lang="en-US" sz="2400" dirty="0" smtClean="0"/>
              <a:t>La </a:t>
            </a:r>
            <a:r>
              <a:rPr lang="en-US" sz="2400" b="1" dirty="0" smtClean="0"/>
              <a:t>force </a:t>
            </a:r>
            <a:r>
              <a:rPr lang="en-US" sz="2400" b="1" dirty="0" err="1" smtClean="0"/>
              <a:t>ascendante</a:t>
            </a:r>
            <a:r>
              <a:rPr lang="en-US" sz="2400" b="1" dirty="0" smtClean="0"/>
              <a:t> </a:t>
            </a:r>
            <a:r>
              <a:rPr lang="en-US" sz="2400" dirty="0" smtClean="0"/>
              <a:t>qui </a:t>
            </a:r>
            <a:r>
              <a:rPr lang="en-US" sz="2400" dirty="0" err="1" smtClean="0"/>
              <a:t>soulève</a:t>
            </a:r>
            <a:r>
              <a:rPr lang="en-US" sz="2400" dirty="0" smtClean="0"/>
              <a:t> les </a:t>
            </a:r>
            <a:r>
              <a:rPr lang="en-US" sz="2400" dirty="0" err="1" smtClean="0"/>
              <a:t>portes</a:t>
            </a:r>
            <a:r>
              <a:rPr lang="en-US" sz="2400" dirty="0" smtClean="0"/>
              <a:t> du </a:t>
            </a:r>
            <a:r>
              <a:rPr lang="en-US" sz="2400" dirty="0" err="1" smtClean="0"/>
              <a:t>chalut</a:t>
            </a:r>
            <a:r>
              <a:rPr lang="en-US" sz="2400" dirty="0" smtClean="0"/>
              <a:t> du fond </a:t>
            </a:r>
            <a:r>
              <a:rPr lang="en-US" sz="2400" dirty="0" err="1" smtClean="0"/>
              <a:t>est</a:t>
            </a:r>
            <a:r>
              <a:rPr lang="en-US" sz="2400" dirty="0" smtClean="0"/>
              <a:t> </a:t>
            </a:r>
            <a:r>
              <a:rPr lang="en-US" sz="2400" dirty="0" err="1" smtClean="0"/>
              <a:t>une</a:t>
            </a:r>
            <a:r>
              <a:rPr lang="en-US" sz="2400" dirty="0" smtClean="0"/>
              <a:t> </a:t>
            </a:r>
            <a:r>
              <a:rPr lang="en-US" sz="2400" dirty="0" err="1" smtClean="0"/>
              <a:t>fonction</a:t>
            </a:r>
            <a:r>
              <a:rPr lang="en-US" sz="2400" dirty="0" smtClean="0"/>
              <a:t> de:</a:t>
            </a:r>
          </a:p>
          <a:p>
            <a:r>
              <a:rPr lang="en-US" sz="2400" b="1" dirty="0" smtClean="0"/>
              <a:t>La tension</a:t>
            </a:r>
            <a:r>
              <a:rPr lang="en-US" sz="2400" dirty="0" smtClean="0"/>
              <a:t> des </a:t>
            </a:r>
            <a:r>
              <a:rPr lang="en-US" sz="2400" dirty="0" err="1" smtClean="0"/>
              <a:t>câbles</a:t>
            </a:r>
            <a:r>
              <a:rPr lang="en-US" sz="2400" dirty="0" smtClean="0"/>
              <a:t> en </a:t>
            </a:r>
            <a:r>
              <a:rPr lang="en-US" sz="2400" dirty="0" err="1" smtClean="0"/>
              <a:t>acier</a:t>
            </a:r>
            <a:r>
              <a:rPr lang="en-US" sz="2400" dirty="0" smtClean="0"/>
              <a:t> qui </a:t>
            </a:r>
            <a:r>
              <a:rPr lang="en-US" sz="2400" dirty="0" err="1" smtClean="0"/>
              <a:t>agit</a:t>
            </a:r>
            <a:r>
              <a:rPr lang="en-US" sz="2400" dirty="0" smtClean="0"/>
              <a:t> sur les </a:t>
            </a:r>
            <a:r>
              <a:rPr lang="en-US" sz="2400" dirty="0" err="1" smtClean="0"/>
              <a:t>portes</a:t>
            </a:r>
            <a:r>
              <a:rPr lang="en-US" sz="2400" dirty="0" smtClean="0"/>
              <a:t>. </a:t>
            </a:r>
            <a:endParaRPr lang="en-US" sz="2400" dirty="0"/>
          </a:p>
          <a:p>
            <a:r>
              <a:rPr lang="en-US" sz="2400" b="1" dirty="0" err="1" smtClean="0"/>
              <a:t>L’angle</a:t>
            </a:r>
            <a:r>
              <a:rPr lang="en-US" sz="2400" b="1" dirty="0" smtClean="0"/>
              <a:t> </a:t>
            </a:r>
            <a:r>
              <a:rPr lang="en-US" sz="2400" dirty="0" err="1" smtClean="0"/>
              <a:t>d’inclinaison</a:t>
            </a:r>
            <a:r>
              <a:rPr lang="en-US" sz="2400" dirty="0" smtClean="0"/>
              <a:t> </a:t>
            </a:r>
            <a:r>
              <a:rPr lang="en-US" sz="2400" dirty="0" err="1" smtClean="0"/>
              <a:t>formé</a:t>
            </a:r>
            <a:r>
              <a:rPr lang="en-US" sz="2400" dirty="0" smtClean="0"/>
              <a:t> par les </a:t>
            </a:r>
            <a:r>
              <a:rPr lang="en-US" sz="2400" dirty="0" err="1" smtClean="0"/>
              <a:t>câbles</a:t>
            </a:r>
            <a:r>
              <a:rPr lang="en-US" sz="2400" dirty="0" smtClean="0"/>
              <a:t> et le fond. </a:t>
            </a:r>
          </a:p>
          <a:p>
            <a:endParaRPr lang="en-US" sz="2400" dirty="0"/>
          </a:p>
          <a:p>
            <a:pPr marL="0" indent="0">
              <a:buNone/>
            </a:pPr>
            <a:r>
              <a:rPr lang="en-US" sz="2400" dirty="0" smtClean="0"/>
              <a:t>Bien </a:t>
            </a:r>
            <a:r>
              <a:rPr lang="en-US" sz="2400" dirty="0" err="1" smtClean="0"/>
              <a:t>que</a:t>
            </a:r>
            <a:r>
              <a:rPr lang="en-US" sz="2400" dirty="0" smtClean="0"/>
              <a:t> la contribution </a:t>
            </a:r>
            <a:r>
              <a:rPr lang="en-US" sz="2400" dirty="0" err="1" smtClean="0"/>
              <a:t>dûe</a:t>
            </a:r>
            <a:r>
              <a:rPr lang="en-US" sz="2400" dirty="0" smtClean="0"/>
              <a:t> au </a:t>
            </a:r>
            <a:r>
              <a:rPr lang="en-US" sz="2400" b="1" dirty="0" err="1" smtClean="0"/>
              <a:t>treuil</a:t>
            </a:r>
            <a:r>
              <a:rPr lang="en-US" sz="2400" dirty="0" smtClean="0"/>
              <a:t> </a:t>
            </a:r>
            <a:r>
              <a:rPr lang="en-US" sz="2400" dirty="0" err="1" smtClean="0"/>
              <a:t>sur</a:t>
            </a:r>
            <a:r>
              <a:rPr lang="en-US" sz="2400" dirty="0" smtClean="0"/>
              <a:t> la tension des </a:t>
            </a:r>
            <a:r>
              <a:rPr lang="en-US" sz="2400" dirty="0" err="1" smtClean="0"/>
              <a:t>câbles</a:t>
            </a:r>
            <a:r>
              <a:rPr lang="en-US" sz="2400" dirty="0" smtClean="0"/>
              <a:t> </a:t>
            </a:r>
            <a:r>
              <a:rPr lang="en-US" sz="2400" dirty="0" err="1" smtClean="0"/>
              <a:t>ait</a:t>
            </a:r>
            <a:r>
              <a:rPr lang="en-US" sz="2400" dirty="0" smtClean="0"/>
              <a:t> </a:t>
            </a:r>
            <a:r>
              <a:rPr lang="en-US" sz="2400" b="1" dirty="0" err="1" smtClean="0"/>
              <a:t>augmenté</a:t>
            </a:r>
            <a:r>
              <a:rPr lang="en-US" sz="2400" dirty="0" smtClean="0"/>
              <a:t> en 2020, </a:t>
            </a:r>
            <a:r>
              <a:rPr lang="en-US" sz="2400" dirty="0" err="1" smtClean="0"/>
              <a:t>celle</a:t>
            </a:r>
            <a:r>
              <a:rPr lang="en-US" sz="2400" dirty="0" smtClean="0"/>
              <a:t> </a:t>
            </a:r>
            <a:r>
              <a:rPr lang="en-US" sz="2400" dirty="0" err="1" smtClean="0"/>
              <a:t>exercée</a:t>
            </a:r>
            <a:r>
              <a:rPr lang="en-US" sz="2400" dirty="0" smtClean="0"/>
              <a:t> par le </a:t>
            </a:r>
            <a:r>
              <a:rPr lang="en-US" sz="2400" b="1" dirty="0" err="1" smtClean="0"/>
              <a:t>navire</a:t>
            </a:r>
            <a:r>
              <a:rPr lang="en-US" sz="2400" dirty="0" smtClean="0"/>
              <a:t> </a:t>
            </a:r>
            <a:r>
              <a:rPr lang="en-US" sz="2400" dirty="0" err="1" smtClean="0"/>
              <a:t>relevé</a:t>
            </a:r>
            <a:r>
              <a:rPr lang="en-US" sz="2400" dirty="0" smtClean="0"/>
              <a:t> a </a:t>
            </a:r>
            <a:r>
              <a:rPr lang="en-US" sz="2400" b="1" dirty="0" err="1" smtClean="0"/>
              <a:t>diminué</a:t>
            </a:r>
            <a:r>
              <a:rPr lang="en-US" sz="2400" dirty="0" smtClean="0"/>
              <a:t>.</a:t>
            </a:r>
            <a:endParaRPr lang="en-US" sz="2400" dirty="0"/>
          </a:p>
          <a:p>
            <a:r>
              <a:rPr lang="en-US" sz="2400" dirty="0" smtClean="0"/>
              <a:t>Le </a:t>
            </a:r>
            <a:r>
              <a:rPr lang="en-US" sz="2400" dirty="0" err="1" smtClean="0"/>
              <a:t>chalut</a:t>
            </a:r>
            <a:r>
              <a:rPr lang="en-US" sz="2400" dirty="0" smtClean="0"/>
              <a:t> </a:t>
            </a:r>
            <a:r>
              <a:rPr lang="en-US" sz="2400" dirty="0" err="1" smtClean="0"/>
              <a:t>doit</a:t>
            </a:r>
            <a:r>
              <a:rPr lang="en-US" sz="2400" dirty="0" smtClean="0"/>
              <a:t> </a:t>
            </a:r>
            <a:r>
              <a:rPr lang="en-US" sz="2400" dirty="0" err="1" smtClean="0"/>
              <a:t>être</a:t>
            </a:r>
            <a:r>
              <a:rPr lang="en-US" sz="2400" dirty="0" smtClean="0"/>
              <a:t> plus </a:t>
            </a:r>
            <a:r>
              <a:rPr lang="en-US" sz="2400" dirty="0" err="1" smtClean="0"/>
              <a:t>près</a:t>
            </a:r>
            <a:r>
              <a:rPr lang="en-US" sz="2400" dirty="0" smtClean="0"/>
              <a:t> du </a:t>
            </a:r>
            <a:r>
              <a:rPr lang="en-US" sz="2400" dirty="0" err="1" smtClean="0"/>
              <a:t>navire</a:t>
            </a:r>
            <a:r>
              <a:rPr lang="en-US" sz="2400" dirty="0" smtClean="0"/>
              <a:t> </a:t>
            </a:r>
            <a:r>
              <a:rPr lang="en-US" sz="2400" dirty="0" err="1" smtClean="0"/>
              <a:t>avant</a:t>
            </a:r>
            <a:r>
              <a:rPr lang="en-US" sz="2400" dirty="0" smtClean="0"/>
              <a:t> d’être </a:t>
            </a:r>
            <a:r>
              <a:rPr lang="en-US" sz="2400" dirty="0" err="1" smtClean="0"/>
              <a:t>soulevé</a:t>
            </a:r>
            <a:r>
              <a:rPr lang="en-US" sz="2400" dirty="0" smtClean="0"/>
              <a:t> du fond, i.e. </a:t>
            </a:r>
            <a:r>
              <a:rPr lang="en-US" sz="2400" dirty="0" err="1" smtClean="0"/>
              <a:t>l’angle</a:t>
            </a:r>
            <a:r>
              <a:rPr lang="en-US" sz="2400" dirty="0" smtClean="0"/>
              <a:t> </a:t>
            </a:r>
            <a:r>
              <a:rPr lang="en-US" sz="2400" dirty="0" err="1" smtClean="0"/>
              <a:t>d’inclinaison</a:t>
            </a:r>
            <a:r>
              <a:rPr lang="en-US" sz="2400" dirty="0" smtClean="0"/>
              <a:t> </a:t>
            </a:r>
            <a:r>
              <a:rPr lang="en-US" sz="2400" dirty="0" err="1" smtClean="0"/>
              <a:t>est</a:t>
            </a:r>
            <a:r>
              <a:rPr lang="en-US" sz="2400" dirty="0" smtClean="0"/>
              <a:t> plus grand.</a:t>
            </a:r>
          </a:p>
        </p:txBody>
      </p:sp>
    </p:spTree>
    <p:extLst>
      <p:ext uri="{BB962C8B-B14F-4D97-AF65-F5344CB8AC3E}">
        <p14:creationId xmlns:p14="http://schemas.microsoft.com/office/powerpoint/2010/main" val="866832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Fr</a:t>
            </a:r>
            <a:r>
              <a:rPr lang="fr-CA" sz="3600" b="1" dirty="0" err="1" smtClean="0"/>
              <a:t>équences</a:t>
            </a:r>
            <a:r>
              <a:rPr lang="fr-CA" sz="3600" b="1" dirty="0" smtClean="0"/>
              <a:t> de taille en</a:t>
            </a:r>
            <a:r>
              <a:rPr lang="en-US" sz="3600" b="1" dirty="0" smtClean="0"/>
              <a:t> </a:t>
            </a:r>
            <a:r>
              <a:rPr lang="en-US" sz="3600" b="1" dirty="0"/>
              <a:t>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416320"/>
          </a:xfrm>
          <a:prstGeom prst="rect">
            <a:avLst/>
          </a:prstGeom>
          <a:noFill/>
        </p:spPr>
        <p:txBody>
          <a:bodyPr wrap="square" rtlCol="0">
            <a:spAutoFit/>
          </a:bodyPr>
          <a:lstStyle/>
          <a:p>
            <a:pPr marL="285750" indent="-285750">
              <a:buFont typeface="Arial"/>
              <a:buChar char="•"/>
            </a:pPr>
            <a:r>
              <a:rPr lang="en-US" dirty="0" smtClean="0"/>
              <a:t>Les captures end 2020 </a:t>
            </a:r>
            <a:r>
              <a:rPr lang="en-US" dirty="0" err="1" smtClean="0"/>
              <a:t>sont</a:t>
            </a:r>
            <a:r>
              <a:rPr lang="en-US" dirty="0" smtClean="0"/>
              <a:t> </a:t>
            </a:r>
            <a:r>
              <a:rPr lang="en-US" dirty="0" err="1" smtClean="0"/>
              <a:t>très</a:t>
            </a:r>
            <a:r>
              <a:rPr lang="en-US" dirty="0"/>
              <a:t> </a:t>
            </a:r>
            <a:r>
              <a:rPr lang="en-US" dirty="0" err="1" smtClean="0"/>
              <a:t>comparables</a:t>
            </a:r>
            <a:r>
              <a:rPr lang="en-US" dirty="0" smtClean="0"/>
              <a:t> </a:t>
            </a:r>
            <a:r>
              <a:rPr lang="en-US" dirty="0" err="1" smtClean="0"/>
              <a:t>à</a:t>
            </a:r>
            <a:r>
              <a:rPr lang="en-US" dirty="0" smtClean="0"/>
              <a:t> </a:t>
            </a:r>
            <a:r>
              <a:rPr lang="en-US" dirty="0" err="1" smtClean="0"/>
              <a:t>celles</a:t>
            </a:r>
            <a:r>
              <a:rPr lang="en-US" dirty="0" smtClean="0"/>
              <a:t> de  </a:t>
            </a:r>
            <a:r>
              <a:rPr lang="en-US" dirty="0"/>
              <a:t>2019, i.e. </a:t>
            </a:r>
            <a:r>
              <a:rPr lang="en-US" dirty="0" smtClean="0"/>
              <a:t>pas de </a:t>
            </a:r>
            <a:r>
              <a:rPr lang="en-US" dirty="0" err="1" smtClean="0"/>
              <a:t>réduction</a:t>
            </a:r>
            <a:r>
              <a:rPr lang="en-US" dirty="0" smtClean="0"/>
              <a:t> </a:t>
            </a:r>
            <a:r>
              <a:rPr lang="en-US" dirty="0" err="1" smtClean="0"/>
              <a:t>associée</a:t>
            </a:r>
            <a:r>
              <a:rPr lang="en-US" dirty="0" smtClean="0"/>
              <a:t> aux </a:t>
            </a:r>
            <a:r>
              <a:rPr lang="en-US" dirty="0" err="1" smtClean="0"/>
              <a:t>changement</a:t>
            </a:r>
            <a:r>
              <a:rPr lang="en-US" dirty="0" smtClean="0"/>
              <a:t> </a:t>
            </a:r>
            <a:r>
              <a:rPr lang="en-US" dirty="0" err="1" smtClean="0"/>
              <a:t>protocolaires</a:t>
            </a:r>
            <a:r>
              <a:rPr lang="en-US" dirty="0" smtClean="0"/>
              <a:t>.</a:t>
            </a:r>
            <a:endParaRPr lang="en-US" dirty="0"/>
          </a:p>
          <a:p>
            <a:pPr marL="285750" indent="-285750">
              <a:buFont typeface="Arial"/>
              <a:buChar char="•"/>
            </a:pPr>
            <a:r>
              <a:rPr lang="en-US" dirty="0" smtClean="0"/>
              <a:t>Augmentation des </a:t>
            </a:r>
            <a:r>
              <a:rPr lang="en-US" dirty="0" err="1" smtClean="0"/>
              <a:t>recrues</a:t>
            </a:r>
            <a:r>
              <a:rPr lang="en-US" dirty="0"/>
              <a:t> </a:t>
            </a:r>
            <a:r>
              <a:rPr lang="en-US" dirty="0" smtClean="0"/>
              <a:t>instar </a:t>
            </a:r>
            <a:r>
              <a:rPr lang="en-US" dirty="0"/>
              <a:t>VII </a:t>
            </a:r>
            <a:r>
              <a:rPr lang="en-US" dirty="0" smtClean="0"/>
              <a:t>(~30mm LC) en 2020</a:t>
            </a:r>
            <a:r>
              <a:rPr lang="en-US" dirty="0"/>
              <a:t>.</a:t>
            </a:r>
          </a:p>
          <a:p>
            <a:pPr marL="285750" indent="-285750">
              <a:buFont typeface="Arial"/>
              <a:buChar char="•"/>
            </a:pPr>
            <a:r>
              <a:rPr lang="en-US" dirty="0" smtClean="0"/>
              <a:t>Distribution chez les </a:t>
            </a:r>
            <a:r>
              <a:rPr lang="en-US" dirty="0" err="1" smtClean="0"/>
              <a:t>crabes</a:t>
            </a:r>
            <a:r>
              <a:rPr lang="en-US" dirty="0" smtClean="0"/>
              <a:t> de </a:t>
            </a:r>
            <a:r>
              <a:rPr lang="en-US" dirty="0" err="1" smtClean="0"/>
              <a:t>taille</a:t>
            </a:r>
            <a:r>
              <a:rPr lang="en-US" dirty="0" smtClean="0"/>
              <a:t> </a:t>
            </a:r>
            <a:r>
              <a:rPr lang="en-US" dirty="0" err="1" smtClean="0"/>
              <a:t>légale</a:t>
            </a:r>
            <a:r>
              <a:rPr lang="en-US" dirty="0" smtClean="0"/>
              <a:t> </a:t>
            </a:r>
            <a:r>
              <a:rPr lang="en-US" dirty="0" err="1" smtClean="0"/>
              <a:t>est</a:t>
            </a:r>
            <a:r>
              <a:rPr lang="en-US" dirty="0" smtClean="0"/>
              <a:t> </a:t>
            </a:r>
            <a:r>
              <a:rPr lang="en-US" dirty="0" err="1" smtClean="0"/>
              <a:t>demeurée</a:t>
            </a:r>
            <a:r>
              <a:rPr lang="en-US" dirty="0" smtClean="0"/>
              <a:t> </a:t>
            </a:r>
            <a:r>
              <a:rPr lang="en-US" dirty="0" err="1" smtClean="0"/>
              <a:t>très</a:t>
            </a:r>
            <a:r>
              <a:rPr lang="en-US" dirty="0" smtClean="0"/>
              <a:t> </a:t>
            </a:r>
            <a:r>
              <a:rPr lang="en-US" dirty="0" err="1" smtClean="0"/>
              <a:t>similaire</a:t>
            </a:r>
            <a:r>
              <a:rPr lang="en-US" dirty="0" smtClean="0"/>
              <a:t> pour </a:t>
            </a:r>
            <a:r>
              <a:rPr lang="en-US" dirty="0"/>
              <a:t>2018, 2019 and 2020.</a:t>
            </a:r>
          </a:p>
        </p:txBody>
      </p:sp>
      <p:sp>
        <p:nvSpPr>
          <p:cNvPr id="8" name="TextBox 7"/>
          <p:cNvSpPr txBox="1"/>
          <p:nvPr/>
        </p:nvSpPr>
        <p:spPr>
          <a:xfrm>
            <a:off x="4524654"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9" name="TextBox 8"/>
          <p:cNvSpPr txBox="1"/>
          <p:nvPr/>
        </p:nvSpPr>
        <p:spPr>
          <a:xfrm rot="16200000">
            <a:off x="2136981" y="3559976"/>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277926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err="1" smtClean="0"/>
              <a:t>en</a:t>
            </a:r>
            <a:r>
              <a:rPr lang="en-US" sz="3600" b="1" dirty="0" smtClean="0"/>
              <a:t> </a:t>
            </a:r>
            <a:r>
              <a:rPr lang="en-US" sz="3600" b="1" dirty="0"/>
              <a:t>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186174" y="1499781"/>
            <a:ext cx="3085288" cy="2308324"/>
          </a:xfrm>
          <a:prstGeom prst="rect">
            <a:avLst/>
          </a:prstGeom>
          <a:noFill/>
        </p:spPr>
        <p:txBody>
          <a:bodyPr wrap="square" rtlCol="0">
            <a:spAutoFit/>
          </a:bodyPr>
          <a:lstStyle/>
          <a:p>
            <a:pPr marL="285750" indent="-285750">
              <a:buFont typeface="Arial"/>
              <a:buChar char="•"/>
            </a:pPr>
            <a:r>
              <a:rPr lang="en-US" dirty="0" err="1" smtClean="0"/>
              <a:t>Comme</a:t>
            </a:r>
            <a:r>
              <a:rPr lang="en-US" dirty="0" smtClean="0"/>
              <a:t> chez les </a:t>
            </a:r>
            <a:r>
              <a:rPr lang="en-US" dirty="0" err="1" smtClean="0"/>
              <a:t>mâles</a:t>
            </a:r>
            <a:r>
              <a:rPr lang="en-US" dirty="0" smtClean="0"/>
              <a:t>, captures chez les </a:t>
            </a:r>
            <a:r>
              <a:rPr lang="en-US" dirty="0" err="1" smtClean="0"/>
              <a:t>femelles</a:t>
            </a:r>
            <a:r>
              <a:rPr lang="en-US" dirty="0" smtClean="0"/>
              <a:t> en </a:t>
            </a:r>
            <a:r>
              <a:rPr lang="en-US" dirty="0"/>
              <a:t>2020 </a:t>
            </a:r>
            <a:r>
              <a:rPr lang="en-US" dirty="0" err="1" smtClean="0"/>
              <a:t>sont</a:t>
            </a:r>
            <a:r>
              <a:rPr lang="en-US" dirty="0" smtClean="0"/>
              <a:t> </a:t>
            </a:r>
            <a:r>
              <a:rPr lang="en-US" dirty="0" err="1" smtClean="0"/>
              <a:t>très</a:t>
            </a:r>
            <a:r>
              <a:rPr lang="en-US" dirty="0" smtClean="0"/>
              <a:t> </a:t>
            </a:r>
            <a:r>
              <a:rPr lang="en-US" dirty="0" err="1" smtClean="0"/>
              <a:t>comparables</a:t>
            </a:r>
            <a:r>
              <a:rPr lang="en-US" dirty="0" smtClean="0"/>
              <a:t> </a:t>
            </a:r>
            <a:r>
              <a:rPr lang="en-US" dirty="0" err="1" smtClean="0"/>
              <a:t>à</a:t>
            </a:r>
            <a:r>
              <a:rPr lang="en-US" dirty="0" smtClean="0"/>
              <a:t> </a:t>
            </a:r>
            <a:r>
              <a:rPr lang="en-US" dirty="0" err="1" smtClean="0"/>
              <a:t>celle</a:t>
            </a:r>
            <a:r>
              <a:rPr lang="en-US" dirty="0" smtClean="0"/>
              <a:t> de 2019.</a:t>
            </a:r>
            <a:endParaRPr lang="en-US" dirty="0"/>
          </a:p>
          <a:p>
            <a:pPr marL="285750" indent="-285750">
              <a:buFont typeface="Arial"/>
              <a:buChar char="•"/>
            </a:pPr>
            <a:r>
              <a:rPr lang="en-US" dirty="0" smtClean="0"/>
              <a:t>Augmentation de </a:t>
            </a:r>
            <a:r>
              <a:rPr lang="en-US" dirty="0" err="1" smtClean="0"/>
              <a:t>recrutement</a:t>
            </a:r>
            <a:r>
              <a:rPr lang="en-US" dirty="0" smtClean="0"/>
              <a:t> chez les instar VII en </a:t>
            </a:r>
            <a:r>
              <a:rPr lang="en-US" dirty="0"/>
              <a:t>2020.</a:t>
            </a:r>
          </a:p>
        </p:txBody>
      </p:sp>
      <p:sp>
        <p:nvSpPr>
          <p:cNvPr id="6" name="TextBox 5"/>
          <p:cNvSpPr txBox="1"/>
          <p:nvPr/>
        </p:nvSpPr>
        <p:spPr>
          <a:xfrm>
            <a:off x="4535064"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10" name="TextBox 9"/>
          <p:cNvSpPr txBox="1"/>
          <p:nvPr/>
        </p:nvSpPr>
        <p:spPr>
          <a:xfrm rot="16200000">
            <a:off x="2615847" y="3601618"/>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41631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724" y="1572004"/>
            <a:ext cx="8229600" cy="2414109"/>
          </a:xfrm>
        </p:spPr>
        <p:txBody>
          <a:bodyPr>
            <a:noAutofit/>
          </a:bodyPr>
          <a:lstStyle/>
          <a:p>
            <a:pPr algn="l"/>
            <a:r>
              <a:rPr lang="en-US" sz="2800" dirty="0" smtClean="0"/>
              <a:t>Comment on </a:t>
            </a:r>
            <a:r>
              <a:rPr lang="en-US" sz="2800" dirty="0" err="1" smtClean="0"/>
              <a:t>explique</a:t>
            </a:r>
            <a:r>
              <a:rPr lang="en-US" sz="2800" dirty="0" smtClean="0"/>
              <a:t> les </a:t>
            </a:r>
            <a:r>
              <a:rPr lang="en-US" sz="2800" dirty="0" err="1" smtClean="0"/>
              <a:t>résultats</a:t>
            </a:r>
            <a:r>
              <a:rPr lang="en-US" sz="2800" dirty="0" smtClean="0"/>
              <a:t> de </a:t>
            </a:r>
            <a:r>
              <a:rPr lang="en-US" sz="2800" dirty="0" err="1" smtClean="0"/>
              <a:t>l’expérience</a:t>
            </a:r>
            <a:r>
              <a:rPr lang="en-US" sz="2800" dirty="0" smtClean="0"/>
              <a:t> de </a:t>
            </a:r>
            <a:r>
              <a:rPr lang="en-US" sz="2800" dirty="0" err="1" smtClean="0"/>
              <a:t>pêche</a:t>
            </a:r>
            <a:r>
              <a:rPr lang="en-US" sz="2800" dirty="0" smtClean="0"/>
              <a:t> comparative en 2019, </a:t>
            </a:r>
            <a:r>
              <a:rPr lang="en-US" sz="2800" dirty="0" err="1" smtClean="0"/>
              <a:t>étant</a:t>
            </a:r>
            <a:r>
              <a:rPr lang="en-US" sz="2800" dirty="0" smtClean="0"/>
              <a:t> </a:t>
            </a:r>
            <a:r>
              <a:rPr lang="en-US" sz="2800" dirty="0" err="1" smtClean="0"/>
              <a:t>donné</a:t>
            </a:r>
            <a:r>
              <a:rPr lang="en-US" sz="2800" dirty="0" smtClean="0"/>
              <a:t> les augmentations des sous-</a:t>
            </a:r>
            <a:r>
              <a:rPr lang="en-US" sz="2800" dirty="0" err="1" smtClean="0"/>
              <a:t>légaux</a:t>
            </a:r>
            <a:r>
              <a:rPr lang="en-US" sz="2800" dirty="0" smtClean="0"/>
              <a:t> </a:t>
            </a:r>
            <a:r>
              <a:rPr lang="en-US" sz="2800" dirty="0" err="1" smtClean="0"/>
              <a:t>dans</a:t>
            </a:r>
            <a:r>
              <a:rPr lang="en-US" sz="2800" dirty="0" smtClean="0"/>
              <a:t> le </a:t>
            </a:r>
            <a:r>
              <a:rPr lang="en-US" sz="2800" dirty="0" err="1" smtClean="0"/>
              <a:t>reste</a:t>
            </a:r>
            <a:r>
              <a:rPr lang="en-US" sz="2800" dirty="0" smtClean="0"/>
              <a:t> du </a:t>
            </a:r>
            <a:r>
              <a:rPr lang="en-US" sz="2800" dirty="0" err="1" smtClean="0"/>
              <a:t>relevé</a:t>
            </a:r>
            <a:r>
              <a:rPr lang="en-US" sz="2800" dirty="0" smtClean="0"/>
              <a:t> 2019?</a:t>
            </a:r>
            <a:br>
              <a:rPr lang="en-US" sz="2800" dirty="0" smtClean="0"/>
            </a:br>
            <a:endParaRPr lang="en-CA" sz="2800" dirty="0"/>
          </a:p>
        </p:txBody>
      </p:sp>
      <p:sp>
        <p:nvSpPr>
          <p:cNvPr id="4" name="TextBox 3"/>
          <p:cNvSpPr txBox="1"/>
          <p:nvPr/>
        </p:nvSpPr>
        <p:spPr>
          <a:xfrm>
            <a:off x="266700" y="223335"/>
            <a:ext cx="2059795"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309829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err="1" smtClean="0"/>
              <a:t>Expérience</a:t>
            </a:r>
            <a:r>
              <a:rPr lang="en-US" sz="3200" b="1" dirty="0" smtClean="0"/>
              <a:t> de </a:t>
            </a:r>
            <a:r>
              <a:rPr lang="en-US" sz="3200" b="1" dirty="0" err="1" smtClean="0"/>
              <a:t>Pêche</a:t>
            </a:r>
            <a:r>
              <a:rPr lang="en-US" sz="3200" b="1" dirty="0" smtClean="0"/>
              <a:t> Comparative 2019:</a:t>
            </a:r>
            <a:endParaRPr lang="en-US" sz="3200" b="1" dirty="0"/>
          </a:p>
        </p:txBody>
      </p:sp>
      <p:sp>
        <p:nvSpPr>
          <p:cNvPr id="5" name="Rectangle 4"/>
          <p:cNvSpPr/>
          <p:nvPr/>
        </p:nvSpPr>
        <p:spPr>
          <a:xfrm>
            <a:off x="489974" y="2938336"/>
            <a:ext cx="8315266" cy="1938992"/>
          </a:xfrm>
          <a:prstGeom prst="rect">
            <a:avLst/>
          </a:prstGeom>
        </p:spPr>
        <p:txBody>
          <a:bodyPr wrap="square">
            <a:spAutoFit/>
          </a:bodyPr>
          <a:lstStyle/>
          <a:p>
            <a:r>
              <a:rPr lang="en-US" sz="2400" b="1" dirty="0" err="1" smtClean="0"/>
              <a:t>Résultats</a:t>
            </a:r>
            <a:r>
              <a:rPr lang="en-US" sz="2400" b="1" dirty="0" smtClean="0"/>
              <a:t>:</a:t>
            </a:r>
            <a:endParaRPr lang="en-US" sz="2400" b="1" dirty="0"/>
          </a:p>
          <a:p>
            <a:pPr marL="285750" indent="-285750">
              <a:buFont typeface="Arial"/>
              <a:buChar char="•"/>
            </a:pPr>
            <a:r>
              <a:rPr lang="en-US" sz="2400" dirty="0" smtClean="0"/>
              <a:t>Captures de </a:t>
            </a:r>
            <a:r>
              <a:rPr lang="en-US" sz="2400" dirty="0" err="1" smtClean="0"/>
              <a:t>crabes</a:t>
            </a:r>
            <a:r>
              <a:rPr lang="en-US" sz="2400" dirty="0" smtClean="0"/>
              <a:t> </a:t>
            </a:r>
            <a:r>
              <a:rPr lang="en-US" sz="2400" dirty="0" err="1" smtClean="0"/>
              <a:t>mâles</a:t>
            </a:r>
            <a:r>
              <a:rPr lang="en-US" sz="2400" dirty="0" smtClean="0"/>
              <a:t> et </a:t>
            </a:r>
            <a:r>
              <a:rPr lang="en-US" sz="2400" dirty="0" err="1" smtClean="0"/>
              <a:t>femelles</a:t>
            </a:r>
            <a:r>
              <a:rPr lang="en-US" sz="2400" dirty="0" smtClean="0"/>
              <a:t> </a:t>
            </a:r>
            <a:r>
              <a:rPr lang="en-US" sz="2400" dirty="0" err="1" smtClean="0"/>
              <a:t>immatures</a:t>
            </a:r>
            <a:r>
              <a:rPr lang="en-US" sz="2400" dirty="0" smtClean="0"/>
              <a:t> </a:t>
            </a:r>
            <a:r>
              <a:rPr lang="en-US" sz="2400" dirty="0" err="1" smtClean="0"/>
              <a:t>étaient</a:t>
            </a:r>
            <a:r>
              <a:rPr lang="en-US" sz="2400" dirty="0" smtClean="0"/>
              <a:t> </a:t>
            </a:r>
            <a:r>
              <a:rPr lang="en-US" sz="2400" b="1" dirty="0" err="1" smtClean="0"/>
              <a:t>comparables</a:t>
            </a:r>
            <a:r>
              <a:rPr lang="en-US" sz="2400" dirty="0" smtClean="0"/>
              <a:t> entre les </a:t>
            </a:r>
            <a:r>
              <a:rPr lang="en-US" sz="2400" dirty="0" err="1" smtClean="0"/>
              <a:t>deux</a:t>
            </a:r>
            <a:r>
              <a:rPr lang="en-US" sz="2400" dirty="0" smtClean="0"/>
              <a:t> bateaux.</a:t>
            </a:r>
          </a:p>
          <a:p>
            <a:pPr marL="285750" indent="-285750">
              <a:buFont typeface="Arial"/>
              <a:buChar char="•"/>
            </a:pPr>
            <a:r>
              <a:rPr lang="en-US" sz="2400" dirty="0" smtClean="0"/>
              <a:t>Captures de </a:t>
            </a:r>
            <a:r>
              <a:rPr lang="en-US" sz="2400" dirty="0" err="1" smtClean="0"/>
              <a:t>femelles</a:t>
            </a:r>
            <a:r>
              <a:rPr lang="en-US" sz="2400" dirty="0" smtClean="0"/>
              <a:t> matures </a:t>
            </a:r>
            <a:r>
              <a:rPr lang="en-US" sz="2400" dirty="0" err="1" smtClean="0"/>
              <a:t>étaient</a:t>
            </a:r>
            <a:r>
              <a:rPr lang="en-US" sz="2400" dirty="0" smtClean="0"/>
              <a:t> </a:t>
            </a:r>
            <a:r>
              <a:rPr lang="en-US" sz="2400" b="1" dirty="0" smtClean="0"/>
              <a:t>plus </a:t>
            </a:r>
            <a:r>
              <a:rPr lang="en-US" sz="2400" b="1" dirty="0" err="1" smtClean="0"/>
              <a:t>élevées</a:t>
            </a:r>
            <a:r>
              <a:rPr lang="en-US" sz="2400" b="1" dirty="0" smtClean="0"/>
              <a:t> </a:t>
            </a:r>
            <a:r>
              <a:rPr lang="en-US" sz="2400" dirty="0" smtClean="0"/>
              <a:t>pour le </a:t>
            </a:r>
            <a:r>
              <a:rPr lang="en-US" sz="2400" i="1" dirty="0" smtClean="0"/>
              <a:t>Jean Mathieu</a:t>
            </a:r>
            <a:r>
              <a:rPr lang="en-US" sz="2400" dirty="0" smtClean="0"/>
              <a:t>, </a:t>
            </a:r>
            <a:r>
              <a:rPr lang="en-US" sz="2400" dirty="0" err="1" smtClean="0"/>
              <a:t>l’ancien</a:t>
            </a:r>
            <a:r>
              <a:rPr lang="en-US" sz="2400" dirty="0"/>
              <a:t> </a:t>
            </a:r>
            <a:r>
              <a:rPr lang="en-US" sz="2400" dirty="0" smtClean="0"/>
              <a:t>bateau du </a:t>
            </a:r>
            <a:r>
              <a:rPr lang="en-US" sz="2400" dirty="0" err="1" smtClean="0"/>
              <a:t>relevé</a:t>
            </a:r>
            <a:r>
              <a:rPr lang="en-US" sz="2400" dirty="0" smtClean="0"/>
              <a:t>.</a:t>
            </a:r>
            <a:endParaRPr lang="en-US" sz="2400" dirty="0"/>
          </a:p>
        </p:txBody>
      </p:sp>
      <p:sp>
        <p:nvSpPr>
          <p:cNvPr id="6" name="Rectangle 5"/>
          <p:cNvSpPr/>
          <p:nvPr/>
        </p:nvSpPr>
        <p:spPr>
          <a:xfrm>
            <a:off x="489974" y="1112101"/>
            <a:ext cx="7723620" cy="1569660"/>
          </a:xfrm>
          <a:prstGeom prst="rect">
            <a:avLst/>
          </a:prstGeom>
        </p:spPr>
        <p:txBody>
          <a:bodyPr wrap="square">
            <a:spAutoFit/>
          </a:bodyPr>
          <a:lstStyle/>
          <a:p>
            <a:r>
              <a:rPr lang="en-US" sz="2400" b="1" dirty="0" err="1" smtClean="0"/>
              <a:t>Expérience</a:t>
            </a:r>
            <a:r>
              <a:rPr lang="en-US" sz="2400" b="1" dirty="0" smtClean="0"/>
              <a:t>:</a:t>
            </a:r>
          </a:p>
          <a:p>
            <a:pPr marL="285750" indent="-285750">
              <a:buFont typeface="Arial"/>
              <a:buChar char="•"/>
            </a:pPr>
            <a:r>
              <a:rPr lang="en-US" sz="2400" dirty="0" err="1" smtClean="0"/>
              <a:t>Deux</a:t>
            </a:r>
            <a:r>
              <a:rPr lang="en-US" sz="2400" dirty="0" smtClean="0"/>
              <a:t> bateaux </a:t>
            </a:r>
            <a:r>
              <a:rPr lang="en-US" sz="2400" dirty="0" err="1" smtClean="0"/>
              <a:t>côte-à-côte</a:t>
            </a:r>
            <a:r>
              <a:rPr lang="en-US" sz="2400" dirty="0" smtClean="0"/>
              <a:t> .</a:t>
            </a:r>
          </a:p>
          <a:p>
            <a:pPr marL="285750" indent="-285750">
              <a:buFont typeface="Arial"/>
              <a:buChar char="•"/>
            </a:pPr>
            <a:r>
              <a:rPr lang="en-US" sz="2400" dirty="0" err="1" smtClean="0"/>
              <a:t>Dernières</a:t>
            </a:r>
            <a:r>
              <a:rPr lang="en-US" sz="2400" dirty="0" smtClean="0"/>
              <a:t> 40 stations du </a:t>
            </a:r>
            <a:r>
              <a:rPr lang="en-US" sz="2400" dirty="0" err="1" smtClean="0"/>
              <a:t>relevé</a:t>
            </a:r>
            <a:r>
              <a:rPr lang="en-US" sz="2400" dirty="0" smtClean="0"/>
              <a:t>.</a:t>
            </a:r>
            <a:endParaRPr lang="en-US" sz="2400" dirty="0"/>
          </a:p>
          <a:p>
            <a:pPr marL="285750" indent="-285750">
              <a:buFont typeface="Arial"/>
              <a:buChar char="•"/>
            </a:pPr>
            <a:r>
              <a:rPr lang="en-US" sz="2400" dirty="0" err="1" smtClean="0"/>
              <a:t>Ouest</a:t>
            </a:r>
            <a:r>
              <a:rPr lang="en-US" sz="2400" dirty="0" smtClean="0"/>
              <a:t> du Cap-Breton.</a:t>
            </a:r>
            <a:endParaRPr lang="en-US" sz="2400" dirty="0"/>
          </a:p>
        </p:txBody>
      </p:sp>
      <p:sp>
        <p:nvSpPr>
          <p:cNvPr id="8" name="TextBox 7"/>
          <p:cNvSpPr txBox="1"/>
          <p:nvPr/>
        </p:nvSpPr>
        <p:spPr>
          <a:xfrm>
            <a:off x="734318" y="5455643"/>
            <a:ext cx="7479276" cy="830997"/>
          </a:xfrm>
          <a:prstGeom prst="rect">
            <a:avLst/>
          </a:prstGeom>
          <a:noFill/>
        </p:spPr>
        <p:txBody>
          <a:bodyPr wrap="square" rtlCol="0">
            <a:spAutoFit/>
          </a:bodyPr>
          <a:lstStyle/>
          <a:p>
            <a:r>
              <a:rPr lang="en-CA" sz="2400" i="1" dirty="0" err="1" smtClean="0"/>
              <a:t>Ces</a:t>
            </a:r>
            <a:r>
              <a:rPr lang="en-CA" sz="2400" i="1" dirty="0" smtClean="0"/>
              <a:t> </a:t>
            </a:r>
            <a:r>
              <a:rPr lang="en-CA" sz="2400" i="1" dirty="0" err="1" smtClean="0"/>
              <a:t>résultats</a:t>
            </a:r>
            <a:r>
              <a:rPr lang="en-CA" sz="2400" i="1" dirty="0" smtClean="0"/>
              <a:t> </a:t>
            </a:r>
            <a:r>
              <a:rPr lang="en-CA" sz="2400" i="1" dirty="0" err="1" smtClean="0"/>
              <a:t>vont</a:t>
            </a:r>
            <a:r>
              <a:rPr lang="en-CA" sz="2400" i="1" dirty="0" smtClean="0"/>
              <a:t> à </a:t>
            </a:r>
            <a:r>
              <a:rPr lang="en-CA" sz="2400" i="1" dirty="0" err="1" smtClean="0"/>
              <a:t>l’encontre</a:t>
            </a:r>
            <a:r>
              <a:rPr lang="en-CA" sz="2400" i="1" dirty="0" smtClean="0"/>
              <a:t> de </a:t>
            </a:r>
            <a:r>
              <a:rPr lang="en-CA" sz="2400" i="1" dirty="0" err="1" smtClean="0"/>
              <a:t>l’augmentation</a:t>
            </a:r>
            <a:r>
              <a:rPr lang="en-CA" sz="2400" i="1" dirty="0" smtClean="0"/>
              <a:t> </a:t>
            </a:r>
            <a:r>
              <a:rPr lang="en-CA" sz="2400" i="1" dirty="0" err="1" smtClean="0"/>
              <a:t>observée</a:t>
            </a:r>
            <a:r>
              <a:rPr lang="en-CA" sz="2400" i="1" dirty="0" smtClean="0"/>
              <a:t> </a:t>
            </a:r>
            <a:r>
              <a:rPr lang="en-CA" sz="2400" i="1" dirty="0" err="1" smtClean="0"/>
              <a:t>dans</a:t>
            </a:r>
            <a:r>
              <a:rPr lang="en-CA" sz="2400" i="1" dirty="0" smtClean="0"/>
              <a:t> le </a:t>
            </a:r>
            <a:r>
              <a:rPr lang="en-CA" sz="2400" i="1" dirty="0" err="1" smtClean="0"/>
              <a:t>reste</a:t>
            </a:r>
            <a:r>
              <a:rPr lang="en-CA" sz="2400" i="1" dirty="0" smtClean="0"/>
              <a:t> du </a:t>
            </a:r>
            <a:r>
              <a:rPr lang="en-CA" sz="2400" i="1" dirty="0" err="1" smtClean="0"/>
              <a:t>relevé</a:t>
            </a:r>
            <a:r>
              <a:rPr lang="en-CA" sz="2400" i="1" dirty="0" smtClean="0"/>
              <a:t> en 2019</a:t>
            </a:r>
            <a:r>
              <a:rPr lang="mr-IN" sz="2400" i="1" dirty="0" smtClean="0"/>
              <a:t>…</a:t>
            </a:r>
            <a:r>
              <a:rPr lang="en-CA" sz="2400" i="1" dirty="0" smtClean="0"/>
              <a:t> que </a:t>
            </a:r>
            <a:r>
              <a:rPr lang="en-CA" sz="2400" i="1" dirty="0" err="1"/>
              <a:t>s</a:t>
            </a:r>
            <a:r>
              <a:rPr lang="en-CA" sz="2400" i="1" dirty="0" err="1" smtClean="0"/>
              <a:t>’est-il</a:t>
            </a:r>
            <a:r>
              <a:rPr lang="en-CA" sz="2400" i="1" dirty="0" smtClean="0"/>
              <a:t> passé?</a:t>
            </a:r>
            <a:endParaRPr lang="en-US" sz="2400" i="1" dirty="0"/>
          </a:p>
        </p:txBody>
      </p:sp>
    </p:spTree>
    <p:extLst>
      <p:ext uri="{BB962C8B-B14F-4D97-AF65-F5344CB8AC3E}">
        <p14:creationId xmlns:p14="http://schemas.microsoft.com/office/powerpoint/2010/main" val="1690231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5"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2" name="TextBox 1"/>
          <p:cNvSpPr txBox="1"/>
          <p:nvPr/>
        </p:nvSpPr>
        <p:spPr>
          <a:xfrm>
            <a:off x="3195911" y="676691"/>
            <a:ext cx="2813591" cy="369332"/>
          </a:xfrm>
          <a:prstGeom prst="rect">
            <a:avLst/>
          </a:prstGeom>
          <a:solidFill>
            <a:schemeClr val="bg1"/>
          </a:solidFill>
        </p:spPr>
        <p:txBody>
          <a:bodyPr wrap="none" rtlCol="0">
            <a:spAutoFit/>
          </a:bodyPr>
          <a:lstStyle/>
          <a:p>
            <a:r>
              <a:rPr lang="en-US" dirty="0" err="1" smtClean="0"/>
              <a:t>Mâles</a:t>
            </a:r>
            <a:r>
              <a:rPr lang="en-US" dirty="0" smtClean="0"/>
              <a:t> sous-</a:t>
            </a:r>
            <a:r>
              <a:rPr lang="en-US" dirty="0" err="1" smtClean="0"/>
              <a:t>légaux</a:t>
            </a:r>
            <a:r>
              <a:rPr lang="en-US" dirty="0" smtClean="0"/>
              <a:t>, &gt;= 35 LC</a:t>
            </a:r>
            <a:endParaRPr lang="en-US" dirty="0"/>
          </a:p>
        </p:txBody>
      </p:sp>
      <p:sp>
        <p:nvSpPr>
          <p:cNvPr id="8" name="TextBox 7"/>
          <p:cNvSpPr txBox="1"/>
          <p:nvPr/>
        </p:nvSpPr>
        <p:spPr>
          <a:xfrm>
            <a:off x="1004922" y="5620862"/>
            <a:ext cx="7265473" cy="1077218"/>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mâles</a:t>
            </a:r>
            <a:r>
              <a:rPr lang="en-US" sz="1600" b="1" i="1" dirty="0" smtClean="0"/>
              <a:t> sous-</a:t>
            </a:r>
            <a:r>
              <a:rPr lang="en-US" sz="1600" b="1" i="1" dirty="0" err="1" smtClean="0"/>
              <a:t>légaux</a:t>
            </a:r>
            <a:r>
              <a:rPr lang="en-US" sz="1600" b="1" i="1" dirty="0" smtClean="0"/>
              <a:t> &gt;= 35mm LC </a:t>
            </a:r>
            <a:r>
              <a:rPr lang="en-US" sz="1600" i="1" dirty="0" err="1" smtClean="0"/>
              <a:t>capturés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209390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7"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9" name="TextBox 8"/>
          <p:cNvSpPr txBox="1"/>
          <p:nvPr/>
        </p:nvSpPr>
        <p:spPr>
          <a:xfrm>
            <a:off x="3726828" y="603817"/>
            <a:ext cx="1851789" cy="369332"/>
          </a:xfrm>
          <a:prstGeom prst="rect">
            <a:avLst/>
          </a:prstGeom>
          <a:solidFill>
            <a:schemeClr val="bg1"/>
          </a:solidFill>
        </p:spPr>
        <p:txBody>
          <a:bodyPr wrap="none" rtlCol="0">
            <a:spAutoFit/>
          </a:bodyPr>
          <a:lstStyle/>
          <a:p>
            <a:r>
              <a:rPr lang="en-US" dirty="0" err="1" smtClean="0"/>
              <a:t>Femelles</a:t>
            </a:r>
            <a:r>
              <a:rPr lang="en-US" dirty="0" smtClean="0"/>
              <a:t> matures</a:t>
            </a:r>
            <a:endParaRPr lang="en-US" dirty="0"/>
          </a:p>
        </p:txBody>
      </p:sp>
      <p:sp>
        <p:nvSpPr>
          <p:cNvPr id="10" name="TextBox 9"/>
          <p:cNvSpPr txBox="1"/>
          <p:nvPr/>
        </p:nvSpPr>
        <p:spPr>
          <a:xfrm>
            <a:off x="1004922" y="5620862"/>
            <a:ext cx="7265473" cy="830997"/>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femelles</a:t>
            </a:r>
            <a:r>
              <a:rPr lang="en-US" sz="1600" b="1" i="1" dirty="0" smtClean="0"/>
              <a:t> matures </a:t>
            </a:r>
            <a:r>
              <a:rPr lang="en-US" sz="1600" i="1" dirty="0" err="1" smtClean="0"/>
              <a:t>capturées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9856904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464445" y="562427"/>
            <a:ext cx="5989209" cy="5496557"/>
          </a:xfrm>
          <a:prstGeom prst="rect">
            <a:avLst/>
          </a:prstGeom>
          <a:noFill/>
          <a:ln>
            <a:noFill/>
          </a:ln>
        </p:spPr>
      </p:pic>
      <p:sp>
        <p:nvSpPr>
          <p:cNvPr id="7"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9" name="TextBox 8"/>
          <p:cNvSpPr txBox="1"/>
          <p:nvPr/>
        </p:nvSpPr>
        <p:spPr>
          <a:xfrm>
            <a:off x="3390319" y="681652"/>
            <a:ext cx="2212903" cy="369332"/>
          </a:xfrm>
          <a:prstGeom prst="rect">
            <a:avLst/>
          </a:prstGeom>
          <a:solidFill>
            <a:schemeClr val="bg1"/>
          </a:solidFill>
        </p:spPr>
        <p:txBody>
          <a:bodyPr wrap="none" rtlCol="0">
            <a:spAutoFit/>
          </a:bodyPr>
          <a:lstStyle/>
          <a:p>
            <a:r>
              <a:rPr lang="en-US" dirty="0" err="1" smtClean="0"/>
              <a:t>Mâles</a:t>
            </a:r>
            <a:r>
              <a:rPr lang="en-US" dirty="0" smtClean="0"/>
              <a:t> de </a:t>
            </a:r>
            <a:r>
              <a:rPr lang="en-US" dirty="0" err="1" smtClean="0"/>
              <a:t>taille</a:t>
            </a:r>
            <a:r>
              <a:rPr lang="en-US" dirty="0" smtClean="0"/>
              <a:t> </a:t>
            </a:r>
            <a:r>
              <a:rPr lang="en-US" dirty="0" err="1" smtClean="0"/>
              <a:t>légale</a:t>
            </a:r>
            <a:endParaRPr lang="en-US" dirty="0"/>
          </a:p>
        </p:txBody>
      </p:sp>
      <p:sp>
        <p:nvSpPr>
          <p:cNvPr id="10" name="TextBox 9"/>
          <p:cNvSpPr txBox="1"/>
          <p:nvPr/>
        </p:nvSpPr>
        <p:spPr>
          <a:xfrm>
            <a:off x="1004922" y="5780782"/>
            <a:ext cx="7265473" cy="1077218"/>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mâles</a:t>
            </a:r>
            <a:r>
              <a:rPr lang="en-US" sz="1600" b="1" i="1" dirty="0" smtClean="0"/>
              <a:t> de </a:t>
            </a:r>
            <a:r>
              <a:rPr lang="en-US" sz="1600" b="1" i="1" dirty="0" err="1" smtClean="0"/>
              <a:t>taille</a:t>
            </a:r>
            <a:r>
              <a:rPr lang="en-US" sz="1600" b="1" i="1" dirty="0" smtClean="0"/>
              <a:t> </a:t>
            </a:r>
            <a:r>
              <a:rPr lang="en-US" sz="1600" b="1" i="1" dirty="0" err="1" smtClean="0"/>
              <a:t>légale</a:t>
            </a:r>
            <a:r>
              <a:rPr lang="en-US" sz="1600" b="1" i="1" dirty="0" smtClean="0"/>
              <a:t> </a:t>
            </a:r>
            <a:r>
              <a:rPr lang="en-US" sz="1600" i="1" dirty="0" err="1" smtClean="0"/>
              <a:t>capturés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24072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89974" y="1247429"/>
            <a:ext cx="8315266" cy="4893647"/>
          </a:xfrm>
          <a:prstGeom prst="rect">
            <a:avLst/>
          </a:prstGeom>
        </p:spPr>
        <p:txBody>
          <a:bodyPr wrap="square">
            <a:spAutoFit/>
          </a:bodyPr>
          <a:lstStyle/>
          <a:p>
            <a:pPr marL="285750" indent="-285750">
              <a:buFont typeface="Arial"/>
              <a:buChar char="•"/>
            </a:pPr>
            <a:r>
              <a:rPr lang="en-US" sz="2400" dirty="0" smtClean="0"/>
              <a:t>Augmentations des captures des </a:t>
            </a:r>
            <a:r>
              <a:rPr lang="en-US" sz="2400" dirty="0" err="1" smtClean="0"/>
              <a:t>mâles</a:t>
            </a:r>
            <a:r>
              <a:rPr lang="en-US" sz="2400" dirty="0" smtClean="0"/>
              <a:t> sous-</a:t>
            </a:r>
            <a:r>
              <a:rPr lang="en-US" sz="2400" dirty="0" err="1" smtClean="0"/>
              <a:t>légaux</a:t>
            </a:r>
            <a:r>
              <a:rPr lang="en-US" sz="2400" dirty="0"/>
              <a:t> </a:t>
            </a:r>
            <a:r>
              <a:rPr lang="en-US" sz="2400" dirty="0" smtClean="0"/>
              <a:t>et des </a:t>
            </a:r>
            <a:r>
              <a:rPr lang="en-US" sz="2400" dirty="0" err="1" smtClean="0"/>
              <a:t>femelles</a:t>
            </a:r>
            <a:r>
              <a:rPr lang="en-US" sz="2400" dirty="0" smtClean="0"/>
              <a:t> matures </a:t>
            </a:r>
            <a:r>
              <a:rPr lang="en-US" sz="2400" dirty="0" err="1" smtClean="0"/>
              <a:t>étaient</a:t>
            </a:r>
            <a:r>
              <a:rPr lang="en-US" sz="2400" dirty="0" smtClean="0"/>
              <a:t> </a:t>
            </a:r>
            <a:r>
              <a:rPr lang="en-US" sz="2400" dirty="0" err="1" smtClean="0"/>
              <a:t>étendues</a:t>
            </a:r>
            <a:r>
              <a:rPr lang="en-US" sz="2400" dirty="0" smtClean="0"/>
              <a:t> </a:t>
            </a:r>
            <a:r>
              <a:rPr lang="en-US" sz="2400" dirty="0" err="1" smtClean="0"/>
              <a:t>dans</a:t>
            </a:r>
            <a:r>
              <a:rPr lang="en-US" sz="2400" dirty="0" smtClean="0"/>
              <a:t> </a:t>
            </a:r>
            <a:r>
              <a:rPr lang="en-US" sz="2400" dirty="0" err="1" smtClean="0"/>
              <a:t>sGSL</a:t>
            </a:r>
            <a:r>
              <a:rPr lang="en-US" sz="2400" dirty="0" smtClean="0"/>
              <a:t>, </a:t>
            </a:r>
            <a:r>
              <a:rPr lang="en-US" sz="2400" dirty="0" err="1" smtClean="0"/>
              <a:t>mais</a:t>
            </a:r>
            <a:r>
              <a:rPr lang="en-US" sz="2400" dirty="0" smtClean="0"/>
              <a:t> </a:t>
            </a:r>
            <a:r>
              <a:rPr lang="en-US" sz="2400" dirty="0" err="1" smtClean="0"/>
              <a:t>étaient</a:t>
            </a:r>
            <a:r>
              <a:rPr lang="en-US" sz="2400" dirty="0" smtClean="0"/>
              <a:t> </a:t>
            </a:r>
            <a:r>
              <a:rPr lang="en-US" sz="2400" dirty="0" err="1" smtClean="0"/>
              <a:t>concentrées</a:t>
            </a:r>
            <a:r>
              <a:rPr lang="en-US" sz="2400" dirty="0" smtClean="0"/>
              <a:t> à </a:t>
            </a:r>
            <a:r>
              <a:rPr lang="en-US" sz="2400" dirty="0" err="1" smtClean="0"/>
              <a:t>certains</a:t>
            </a:r>
            <a:r>
              <a:rPr lang="en-US" sz="2400" dirty="0" smtClean="0"/>
              <a:t> </a:t>
            </a:r>
            <a:r>
              <a:rPr lang="en-US" sz="2400" dirty="0" err="1" smtClean="0"/>
              <a:t>endroits</a:t>
            </a:r>
            <a:r>
              <a:rPr lang="en-US" sz="2400" dirty="0" smtClean="0"/>
              <a:t>.</a:t>
            </a:r>
          </a:p>
          <a:p>
            <a:pPr marL="285750" indent="-285750">
              <a:buFont typeface="Arial"/>
              <a:buChar char="•"/>
            </a:pPr>
            <a:endParaRPr lang="en-US" sz="2400" dirty="0" smtClean="0"/>
          </a:p>
          <a:p>
            <a:pPr marL="285750" indent="-285750">
              <a:buFont typeface="Arial"/>
              <a:buChar char="•"/>
            </a:pPr>
            <a:r>
              <a:rPr lang="en-US" sz="2400" dirty="0" smtClean="0"/>
              <a:t>La </a:t>
            </a:r>
            <a:r>
              <a:rPr lang="en-US" sz="2400" dirty="0" err="1" smtClean="0"/>
              <a:t>comparaison</a:t>
            </a:r>
            <a:r>
              <a:rPr lang="en-US" sz="2400" dirty="0" smtClean="0"/>
              <a:t> des captures 2019 </a:t>
            </a:r>
            <a:r>
              <a:rPr lang="en-US" sz="2400" dirty="0" err="1" smtClean="0"/>
              <a:t>vs</a:t>
            </a:r>
            <a:r>
              <a:rPr lang="en-US" sz="2400" dirty="0" smtClean="0"/>
              <a:t> 2018 chez les </a:t>
            </a:r>
            <a:r>
              <a:rPr lang="en-US" sz="2400" dirty="0" err="1" smtClean="0"/>
              <a:t>mâles</a:t>
            </a:r>
            <a:r>
              <a:rPr lang="en-US" sz="2400" dirty="0" smtClean="0"/>
              <a:t> de </a:t>
            </a:r>
            <a:r>
              <a:rPr lang="en-US" sz="2400" dirty="0" err="1" smtClean="0"/>
              <a:t>taille</a:t>
            </a:r>
            <a:r>
              <a:rPr lang="en-US" sz="2400" dirty="0" smtClean="0"/>
              <a:t> </a:t>
            </a:r>
            <a:r>
              <a:rPr lang="en-US" sz="2400" dirty="0" err="1" smtClean="0"/>
              <a:t>légale</a:t>
            </a:r>
            <a:r>
              <a:rPr lang="en-US" sz="2400" dirty="0" smtClean="0"/>
              <a:t> </a:t>
            </a:r>
            <a:r>
              <a:rPr lang="en-US" sz="2400" dirty="0" err="1" smtClean="0"/>
              <a:t>montrait</a:t>
            </a:r>
            <a:r>
              <a:rPr lang="en-US" sz="2400" dirty="0" smtClean="0"/>
              <a:t> un patron plus </a:t>
            </a:r>
            <a:r>
              <a:rPr lang="en-US" sz="2400" dirty="0" err="1" smtClean="0"/>
              <a:t>mixte</a:t>
            </a:r>
            <a:r>
              <a:rPr lang="en-US" sz="2400" dirty="0" smtClean="0"/>
              <a:t>. </a:t>
            </a:r>
          </a:p>
          <a:p>
            <a:pPr marL="285750" indent="-285750">
              <a:buFont typeface="Arial"/>
              <a:buChar char="•"/>
            </a:pPr>
            <a:endParaRPr lang="en-US" sz="2400" dirty="0" smtClean="0"/>
          </a:p>
          <a:p>
            <a:pPr marL="285750" indent="-285750">
              <a:buFont typeface="Arial"/>
              <a:buChar char="•"/>
            </a:pPr>
            <a:r>
              <a:rPr lang="en-US" sz="2400" dirty="0" smtClean="0"/>
              <a:t>Les stations de </a:t>
            </a:r>
            <a:r>
              <a:rPr lang="en-US" sz="2400" dirty="0" err="1" smtClean="0"/>
              <a:t>l’expérience</a:t>
            </a:r>
            <a:r>
              <a:rPr lang="en-US" sz="2400" dirty="0" smtClean="0"/>
              <a:t> de </a:t>
            </a:r>
            <a:r>
              <a:rPr lang="en-US" sz="2400" dirty="0" err="1" smtClean="0"/>
              <a:t>pêche</a:t>
            </a:r>
            <a:r>
              <a:rPr lang="en-US" sz="2400" dirty="0" smtClean="0"/>
              <a:t> comparative ne se </a:t>
            </a:r>
            <a:r>
              <a:rPr lang="en-US" sz="2400" dirty="0" err="1" smtClean="0"/>
              <a:t>trouvaient</a:t>
            </a:r>
            <a:r>
              <a:rPr lang="en-US" sz="2400" dirty="0" smtClean="0"/>
              <a:t> pas </a:t>
            </a:r>
            <a:r>
              <a:rPr lang="en-US" sz="2400" dirty="0" err="1" smtClean="0"/>
              <a:t>dans</a:t>
            </a:r>
            <a:r>
              <a:rPr lang="en-US" sz="2400" dirty="0" smtClean="0"/>
              <a:t> les </a:t>
            </a:r>
            <a:r>
              <a:rPr lang="en-US" sz="2400" dirty="0" err="1" smtClean="0"/>
              <a:t>zônes</a:t>
            </a:r>
            <a:r>
              <a:rPr lang="en-US" sz="2400" dirty="0" smtClean="0"/>
              <a:t> </a:t>
            </a:r>
            <a:r>
              <a:rPr lang="en-US" sz="2400" dirty="0" err="1" smtClean="0"/>
              <a:t>où</a:t>
            </a:r>
            <a:r>
              <a:rPr lang="en-US" sz="2400" dirty="0" smtClean="0"/>
              <a:t> les augmentations de captures </a:t>
            </a:r>
            <a:r>
              <a:rPr lang="en-US" sz="2400" dirty="0" err="1" smtClean="0"/>
              <a:t>ont</a:t>
            </a:r>
            <a:r>
              <a:rPr lang="en-US" sz="2400" dirty="0" smtClean="0"/>
              <a:t> </a:t>
            </a:r>
            <a:r>
              <a:rPr lang="en-US" sz="2400" dirty="0" err="1" smtClean="0"/>
              <a:t>été</a:t>
            </a:r>
            <a:r>
              <a:rPr lang="en-US" sz="2400" dirty="0" smtClean="0"/>
              <a:t> </a:t>
            </a:r>
            <a:r>
              <a:rPr lang="en-US" sz="2400" dirty="0" err="1" smtClean="0"/>
              <a:t>observées</a:t>
            </a:r>
            <a:r>
              <a:rPr lang="en-US" sz="2400" dirty="0" smtClean="0"/>
              <a:t>.</a:t>
            </a:r>
          </a:p>
          <a:p>
            <a:pPr marL="285750" indent="-285750">
              <a:buFont typeface="Arial"/>
              <a:buChar char="•"/>
            </a:pPr>
            <a:endParaRPr lang="en-US" sz="2400" dirty="0" smtClean="0"/>
          </a:p>
          <a:p>
            <a:pPr marL="285750" indent="-285750">
              <a:buFont typeface="Arial"/>
              <a:buChar char="•"/>
            </a:pPr>
            <a:r>
              <a:rPr lang="en-US" sz="2400" dirty="0" smtClean="0"/>
              <a:t>Augmentations </a:t>
            </a:r>
            <a:r>
              <a:rPr lang="en-US" sz="2400" dirty="0" err="1" smtClean="0"/>
              <a:t>dans</a:t>
            </a:r>
            <a:r>
              <a:rPr lang="en-US" sz="2400" dirty="0" smtClean="0"/>
              <a:t> la </a:t>
            </a:r>
            <a:r>
              <a:rPr lang="en-US" sz="2400" dirty="0" err="1" smtClean="0"/>
              <a:t>capturabilité</a:t>
            </a:r>
            <a:r>
              <a:rPr lang="en-US" sz="2400" dirty="0" smtClean="0"/>
              <a:t> du </a:t>
            </a:r>
            <a:r>
              <a:rPr lang="en-US" sz="2400" dirty="0" err="1" smtClean="0"/>
              <a:t>chalut</a:t>
            </a:r>
            <a:r>
              <a:rPr lang="en-US" sz="2400" dirty="0" smtClean="0"/>
              <a:t> </a:t>
            </a:r>
            <a:r>
              <a:rPr lang="en-US" sz="2400" dirty="0" err="1" smtClean="0"/>
              <a:t>pourraient</a:t>
            </a:r>
            <a:r>
              <a:rPr lang="en-US" sz="2400" dirty="0" smtClean="0"/>
              <a:t> </a:t>
            </a:r>
            <a:r>
              <a:rPr lang="en-US" sz="2400" dirty="0" err="1" smtClean="0"/>
              <a:t>avoir</a:t>
            </a:r>
            <a:r>
              <a:rPr lang="en-US" sz="2400" dirty="0" smtClean="0"/>
              <a:t> </a:t>
            </a:r>
            <a:r>
              <a:rPr lang="en-US" sz="2400" dirty="0" err="1" smtClean="0"/>
              <a:t>variées</a:t>
            </a:r>
            <a:r>
              <a:rPr lang="en-US" sz="2400" dirty="0" smtClean="0"/>
              <a:t> </a:t>
            </a:r>
            <a:r>
              <a:rPr lang="en-US" sz="2400" dirty="0" err="1" smtClean="0"/>
              <a:t>selon</a:t>
            </a:r>
            <a:r>
              <a:rPr lang="en-US" sz="2400" dirty="0" smtClean="0"/>
              <a:t> le type de fond. </a:t>
            </a:r>
            <a:endParaRPr lang="en-US" sz="2400" dirty="0"/>
          </a:p>
        </p:txBody>
      </p:sp>
      <p:sp>
        <p:nvSpPr>
          <p:cNvPr id="6" name="Title 1"/>
          <p:cNvSpPr>
            <a:spLocks noGrp="1"/>
          </p:cNvSpPr>
          <p:nvPr>
            <p:ph type="title"/>
          </p:nvPr>
        </p:nvSpPr>
        <p:spPr>
          <a:xfrm>
            <a:off x="301048" y="274638"/>
            <a:ext cx="8229600" cy="662318"/>
          </a:xfrm>
        </p:spPr>
        <p:txBody>
          <a:bodyPr>
            <a:normAutofit/>
          </a:bodyPr>
          <a:lstStyle/>
          <a:p>
            <a:pPr algn="l"/>
            <a:r>
              <a:rPr lang="en-US" sz="3200" b="1" dirty="0" err="1" smtClean="0"/>
              <a:t>Expérience</a:t>
            </a:r>
            <a:r>
              <a:rPr lang="en-US" sz="3200" b="1" dirty="0" smtClean="0"/>
              <a:t> de </a:t>
            </a:r>
            <a:r>
              <a:rPr lang="en-US" sz="3200" b="1" dirty="0" err="1" smtClean="0"/>
              <a:t>Pêche</a:t>
            </a:r>
            <a:r>
              <a:rPr lang="en-US" sz="3200" b="1" dirty="0" smtClean="0"/>
              <a:t> Comparative 2019:</a:t>
            </a:r>
            <a:endParaRPr lang="en-US" sz="3200" b="1" dirty="0"/>
          </a:p>
        </p:txBody>
      </p:sp>
    </p:spTree>
    <p:extLst>
      <p:ext uri="{BB962C8B-B14F-4D97-AF65-F5344CB8AC3E}">
        <p14:creationId xmlns:p14="http://schemas.microsoft.com/office/powerpoint/2010/main" val="4105441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239" y="205105"/>
            <a:ext cx="8229600" cy="821250"/>
          </a:xfrm>
        </p:spPr>
        <p:txBody>
          <a:bodyPr>
            <a:normAutofit/>
          </a:bodyPr>
          <a:lstStyle/>
          <a:p>
            <a:pPr algn="l"/>
            <a:r>
              <a:rPr lang="en-US" sz="3600" b="1" dirty="0" smtClean="0"/>
              <a:t>Indices de population:</a:t>
            </a:r>
            <a:endParaRPr lang="en-US" sz="3600" dirty="0"/>
          </a:p>
        </p:txBody>
      </p:sp>
      <p:sp>
        <p:nvSpPr>
          <p:cNvPr id="3" name="Content Placeholder 2"/>
          <p:cNvSpPr>
            <a:spLocks noGrp="1"/>
          </p:cNvSpPr>
          <p:nvPr>
            <p:ph idx="1"/>
          </p:nvPr>
        </p:nvSpPr>
        <p:spPr>
          <a:xfrm>
            <a:off x="364569" y="1439958"/>
            <a:ext cx="8413268" cy="4671080"/>
          </a:xfrm>
        </p:spPr>
        <p:txBody>
          <a:bodyPr>
            <a:noAutofit/>
          </a:bodyPr>
          <a:lstStyle/>
          <a:p>
            <a:r>
              <a:rPr lang="en-US" sz="2400" dirty="0" smtClean="0"/>
              <a:t>De </a:t>
            </a:r>
            <a:r>
              <a:rPr lang="en-US" sz="2400" dirty="0" err="1" smtClean="0"/>
              <a:t>bons</a:t>
            </a:r>
            <a:r>
              <a:rPr lang="en-US" sz="2400" dirty="0" smtClean="0"/>
              <a:t> indices </a:t>
            </a:r>
            <a:r>
              <a:rPr lang="en-US" sz="2400" dirty="0" err="1" smtClean="0"/>
              <a:t>d’abondance</a:t>
            </a:r>
            <a:r>
              <a:rPr lang="en-US" sz="2400" dirty="0" smtClean="0"/>
              <a:t> et de </a:t>
            </a:r>
            <a:r>
              <a:rPr lang="en-US" sz="2400" dirty="0" err="1" smtClean="0"/>
              <a:t>biomasse</a:t>
            </a:r>
            <a:r>
              <a:rPr lang="en-US" sz="2400" dirty="0" smtClean="0"/>
              <a:t> </a:t>
            </a:r>
            <a:r>
              <a:rPr lang="en-US" sz="2400" dirty="0" err="1" smtClean="0"/>
              <a:t>sont</a:t>
            </a:r>
            <a:r>
              <a:rPr lang="en-US" sz="2400" dirty="0" smtClean="0"/>
              <a:t> </a:t>
            </a:r>
            <a:r>
              <a:rPr lang="en-US" sz="2400" dirty="0" err="1" smtClean="0"/>
              <a:t>nécessaires</a:t>
            </a:r>
            <a:r>
              <a:rPr lang="en-US" sz="2400" dirty="0" smtClean="0"/>
              <a:t> pour </a:t>
            </a:r>
            <a:r>
              <a:rPr lang="en-US" sz="2400" dirty="0" err="1" smtClean="0"/>
              <a:t>pouvoir</a:t>
            </a:r>
            <a:r>
              <a:rPr lang="en-US" sz="2400" dirty="0" smtClean="0"/>
              <a:t> les </a:t>
            </a:r>
            <a:r>
              <a:rPr lang="en-US" sz="2400" b="1" dirty="0" smtClean="0"/>
              <a:t>comparer</a:t>
            </a:r>
            <a:r>
              <a:rPr lang="en-US" sz="2400" dirty="0" smtClean="0">
                <a:solidFill>
                  <a:srgbClr val="FF0000"/>
                </a:solidFill>
              </a:rPr>
              <a:t> </a:t>
            </a:r>
            <a:r>
              <a:rPr lang="en-US" sz="2400" dirty="0" smtClean="0"/>
              <a:t>entre </a:t>
            </a:r>
            <a:r>
              <a:rPr lang="en-US" sz="2400" dirty="0" err="1" smtClean="0"/>
              <a:t>régions</a:t>
            </a:r>
            <a:r>
              <a:rPr lang="en-US" sz="2400" dirty="0" smtClean="0"/>
              <a:t> et </a:t>
            </a:r>
            <a:r>
              <a:rPr lang="en-US" sz="2400" dirty="0" err="1" smtClean="0"/>
              <a:t>d’une</a:t>
            </a:r>
            <a:r>
              <a:rPr lang="en-US" sz="2400" dirty="0" smtClean="0"/>
              <a:t> </a:t>
            </a:r>
            <a:r>
              <a:rPr lang="en-US" sz="2400" dirty="0" err="1" smtClean="0"/>
              <a:t>ann</a:t>
            </a:r>
            <a:r>
              <a:rPr lang="fr-CA" sz="2400" dirty="0" err="1" smtClean="0"/>
              <a:t>ée</a:t>
            </a:r>
            <a:r>
              <a:rPr lang="fr-CA" sz="2400" dirty="0" smtClean="0"/>
              <a:t> à l’autre.</a:t>
            </a:r>
          </a:p>
          <a:p>
            <a:pPr marL="0" indent="0">
              <a:buNone/>
            </a:pPr>
            <a:endParaRPr lang="en-US" sz="2400" dirty="0"/>
          </a:p>
          <a:p>
            <a:r>
              <a:rPr lang="en-US" sz="2400" dirty="0"/>
              <a:t>L</a:t>
            </a:r>
            <a:r>
              <a:rPr lang="en-US" sz="2400" dirty="0" smtClean="0"/>
              <a:t>es </a:t>
            </a:r>
            <a:r>
              <a:rPr lang="en-US" sz="2400" dirty="0" err="1" smtClean="0"/>
              <a:t>facteurs</a:t>
            </a:r>
            <a:r>
              <a:rPr lang="en-US" sz="2400" dirty="0" smtClean="0"/>
              <a:t> qui </a:t>
            </a:r>
            <a:r>
              <a:rPr lang="en-US" sz="2400" dirty="0" err="1" smtClean="0"/>
              <a:t>peuvent</a:t>
            </a:r>
            <a:r>
              <a:rPr lang="en-US" sz="2400" dirty="0" smtClean="0"/>
              <a:t> </a:t>
            </a:r>
            <a:r>
              <a:rPr lang="en-US" sz="2400" dirty="0" err="1" smtClean="0"/>
              <a:t>engendrer</a:t>
            </a:r>
            <a:r>
              <a:rPr lang="en-US" sz="2400" dirty="0" smtClean="0"/>
              <a:t> des </a:t>
            </a:r>
            <a:r>
              <a:rPr lang="en-US" sz="2400" b="1" dirty="0" err="1" smtClean="0"/>
              <a:t>biais</a:t>
            </a:r>
            <a:r>
              <a:rPr lang="en-US" sz="2400" b="1" dirty="0" smtClean="0"/>
              <a:t> </a:t>
            </a:r>
            <a:r>
              <a:rPr lang="en-US" sz="2400" b="1" dirty="0" err="1" smtClean="0"/>
              <a:t>systématiques</a:t>
            </a:r>
            <a:r>
              <a:rPr lang="en-US" sz="2400" dirty="0" smtClean="0"/>
              <a:t> </a:t>
            </a:r>
            <a:r>
              <a:rPr lang="en-US" sz="2400" dirty="0" err="1" smtClean="0"/>
              <a:t>dans</a:t>
            </a:r>
            <a:r>
              <a:rPr lang="en-US" sz="2400" dirty="0" smtClean="0"/>
              <a:t> les captures </a:t>
            </a:r>
            <a:r>
              <a:rPr lang="en-US" sz="2400" dirty="0" err="1" smtClean="0"/>
              <a:t>doivent</a:t>
            </a:r>
            <a:r>
              <a:rPr lang="en-US" sz="2400" dirty="0" smtClean="0"/>
              <a:t> </a:t>
            </a:r>
            <a:r>
              <a:rPr lang="en-US" sz="2400" dirty="0" err="1" smtClean="0"/>
              <a:t>être</a:t>
            </a:r>
            <a:r>
              <a:rPr lang="en-US" sz="2400" dirty="0" smtClean="0"/>
              <a:t> </a:t>
            </a:r>
            <a:r>
              <a:rPr lang="en-US" sz="2400" b="1" dirty="0" err="1" smtClean="0"/>
              <a:t>contrôlés</a:t>
            </a:r>
            <a:r>
              <a:rPr lang="en-US" sz="2400" b="1" dirty="0" smtClean="0"/>
              <a:t> </a:t>
            </a:r>
            <a:r>
              <a:rPr lang="en-US" sz="2400" dirty="0" err="1" smtClean="0"/>
              <a:t>dans</a:t>
            </a:r>
            <a:r>
              <a:rPr lang="en-US" sz="2400" dirty="0" smtClean="0"/>
              <a:t> le </a:t>
            </a:r>
            <a:r>
              <a:rPr lang="en-US" sz="2400" dirty="0" err="1" smtClean="0"/>
              <a:t>protocole</a:t>
            </a:r>
            <a:r>
              <a:rPr lang="en-US" sz="2400" dirty="0" smtClean="0"/>
              <a:t> </a:t>
            </a:r>
            <a:r>
              <a:rPr lang="en-US" sz="2400" dirty="0" err="1" smtClean="0"/>
              <a:t>d’échantillonnage</a:t>
            </a:r>
            <a:r>
              <a:rPr lang="en-US" sz="2400" dirty="0" smtClean="0"/>
              <a:t> </a:t>
            </a:r>
            <a:r>
              <a:rPr lang="en-US" sz="2400" dirty="0" err="1" smtClean="0"/>
              <a:t>ou</a:t>
            </a:r>
            <a:r>
              <a:rPr lang="en-US" sz="2400" dirty="0" smtClean="0"/>
              <a:t> </a:t>
            </a:r>
            <a:r>
              <a:rPr lang="en-US" sz="2400" dirty="0" err="1" smtClean="0"/>
              <a:t>autrement</a:t>
            </a:r>
            <a:r>
              <a:rPr lang="en-US" sz="2400" dirty="0" smtClean="0"/>
              <a:t> </a:t>
            </a:r>
            <a:r>
              <a:rPr lang="en-US" sz="2400" b="1" dirty="0" err="1" smtClean="0"/>
              <a:t>comptabilisés</a:t>
            </a:r>
            <a:r>
              <a:rPr lang="en-US" sz="2400" dirty="0" smtClean="0"/>
              <a:t> </a:t>
            </a:r>
            <a:r>
              <a:rPr lang="en-US" sz="2400" dirty="0" err="1" smtClean="0"/>
              <a:t>dans</a:t>
            </a:r>
            <a:r>
              <a:rPr lang="en-US" sz="2400" dirty="0" smtClean="0"/>
              <a:t> </a:t>
            </a:r>
            <a:r>
              <a:rPr lang="en-US" sz="2400" dirty="0" err="1" smtClean="0"/>
              <a:t>l’analyse</a:t>
            </a:r>
            <a:r>
              <a:rPr lang="en-US" sz="2400" dirty="0" smtClean="0"/>
              <a:t>.</a:t>
            </a:r>
          </a:p>
          <a:p>
            <a:endParaRPr lang="en-US" sz="2400" dirty="0" smtClean="0"/>
          </a:p>
          <a:p>
            <a:r>
              <a:rPr lang="en-US" sz="2400" dirty="0" smtClean="0"/>
              <a:t>Si </a:t>
            </a:r>
            <a:r>
              <a:rPr lang="en-US" sz="2400" dirty="0" err="1"/>
              <a:t>ces</a:t>
            </a:r>
            <a:r>
              <a:rPr lang="en-US" sz="2400" dirty="0"/>
              <a:t> </a:t>
            </a:r>
            <a:r>
              <a:rPr lang="en-US" sz="2400" dirty="0" err="1"/>
              <a:t>facteurs</a:t>
            </a:r>
            <a:r>
              <a:rPr lang="en-US" sz="2400" dirty="0"/>
              <a:t> ne </a:t>
            </a:r>
            <a:r>
              <a:rPr lang="en-US" sz="2400" dirty="0" err="1"/>
              <a:t>sont</a:t>
            </a:r>
            <a:r>
              <a:rPr lang="en-US" sz="2400" dirty="0"/>
              <a:t> pas </a:t>
            </a:r>
            <a:r>
              <a:rPr lang="en-US" sz="2400" dirty="0" err="1"/>
              <a:t>pris</a:t>
            </a:r>
            <a:r>
              <a:rPr lang="en-US" sz="2400" dirty="0"/>
              <a:t> en </a:t>
            </a:r>
            <a:r>
              <a:rPr lang="en-US" sz="2400" dirty="0" err="1"/>
              <a:t>considération</a:t>
            </a:r>
            <a:r>
              <a:rPr lang="en-US" sz="2400" dirty="0"/>
              <a:t>, on </a:t>
            </a:r>
            <a:r>
              <a:rPr lang="en-US" sz="2400" dirty="0" err="1"/>
              <a:t>risque</a:t>
            </a:r>
            <a:r>
              <a:rPr lang="en-US" sz="2400" dirty="0"/>
              <a:t> de </a:t>
            </a:r>
            <a:r>
              <a:rPr lang="en-US" sz="2400" dirty="0" err="1"/>
              <a:t>confondre</a:t>
            </a:r>
            <a:r>
              <a:rPr lang="en-US" sz="2400" dirty="0"/>
              <a:t> les </a:t>
            </a:r>
            <a:r>
              <a:rPr lang="en-US" sz="2400" dirty="0" err="1"/>
              <a:t>changements</a:t>
            </a:r>
            <a:r>
              <a:rPr lang="en-US" sz="2400" dirty="0"/>
              <a:t> de </a:t>
            </a:r>
            <a:r>
              <a:rPr lang="en-US" sz="2400" dirty="0" err="1"/>
              <a:t>ces</a:t>
            </a:r>
            <a:r>
              <a:rPr lang="en-US" sz="2400" dirty="0"/>
              <a:t> </a:t>
            </a:r>
            <a:r>
              <a:rPr lang="en-US" sz="2400" dirty="0" err="1"/>
              <a:t>derniers</a:t>
            </a:r>
            <a:r>
              <a:rPr lang="en-US" sz="2400" dirty="0"/>
              <a:t> pour des variations </a:t>
            </a:r>
            <a:r>
              <a:rPr lang="en-US" sz="2400" dirty="0" err="1"/>
              <a:t>dans</a:t>
            </a:r>
            <a:r>
              <a:rPr lang="en-US" sz="2400" dirty="0"/>
              <a:t> </a:t>
            </a:r>
            <a:r>
              <a:rPr lang="en-US" sz="2400" dirty="0" err="1"/>
              <a:t>l’abondance</a:t>
            </a:r>
            <a:r>
              <a:rPr lang="en-US" sz="2400" dirty="0"/>
              <a:t> et la </a:t>
            </a:r>
            <a:r>
              <a:rPr lang="en-US" sz="2400" dirty="0" err="1"/>
              <a:t>biomasse</a:t>
            </a:r>
            <a:r>
              <a:rPr lang="en-US" sz="2400" dirty="0"/>
              <a:t> de la population. </a:t>
            </a:r>
          </a:p>
          <a:p>
            <a:pPr marL="0" indent="0">
              <a:buNone/>
            </a:pPr>
            <a:endParaRPr lang="en-US" sz="2400" dirty="0" smtClean="0"/>
          </a:p>
        </p:txBody>
      </p:sp>
    </p:spTree>
    <p:extLst>
      <p:ext uri="{BB962C8B-B14F-4D97-AF65-F5344CB8AC3E}">
        <p14:creationId xmlns:p14="http://schemas.microsoft.com/office/powerpoint/2010/main" val="40126882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364" y="2004571"/>
            <a:ext cx="8229600" cy="2970552"/>
          </a:xfrm>
        </p:spPr>
        <p:txBody>
          <a:bodyPr>
            <a:noAutofit/>
          </a:bodyPr>
          <a:lstStyle/>
          <a:p>
            <a:pPr algn="l"/>
            <a:r>
              <a:rPr lang="en-US" sz="2800" dirty="0" err="1" smtClean="0"/>
              <a:t>Pourquoi</a:t>
            </a:r>
            <a:r>
              <a:rPr lang="en-US" sz="2800" dirty="0" smtClean="0"/>
              <a:t> </a:t>
            </a:r>
            <a:r>
              <a:rPr lang="en-US" sz="2800" dirty="0" err="1" smtClean="0"/>
              <a:t>l’abondance</a:t>
            </a:r>
            <a:r>
              <a:rPr lang="en-US" sz="2800" dirty="0" smtClean="0"/>
              <a:t> des </a:t>
            </a:r>
            <a:r>
              <a:rPr lang="en-US" sz="2800" dirty="0" err="1" smtClean="0"/>
              <a:t>mâles</a:t>
            </a:r>
            <a:r>
              <a:rPr lang="en-US" sz="2800" dirty="0" smtClean="0"/>
              <a:t> de </a:t>
            </a:r>
            <a:r>
              <a:rPr lang="en-US" sz="2800" dirty="0" err="1" smtClean="0"/>
              <a:t>taille</a:t>
            </a:r>
            <a:r>
              <a:rPr lang="en-US" sz="2800" dirty="0" smtClean="0"/>
              <a:t> </a:t>
            </a:r>
            <a:r>
              <a:rPr lang="en-US" sz="2800" dirty="0" err="1" smtClean="0"/>
              <a:t>commerciale</a:t>
            </a:r>
            <a:r>
              <a:rPr lang="en-US" sz="2800" dirty="0" smtClean="0"/>
              <a:t> </a:t>
            </a:r>
            <a:r>
              <a:rPr lang="en-US" sz="2800" dirty="0" err="1" smtClean="0"/>
              <a:t>est</a:t>
            </a:r>
            <a:r>
              <a:rPr lang="en-US" sz="2800" dirty="0" smtClean="0"/>
              <a:t> </a:t>
            </a:r>
            <a:r>
              <a:rPr lang="en-US" sz="2800" dirty="0" err="1" smtClean="0"/>
              <a:t>restée</a:t>
            </a:r>
            <a:r>
              <a:rPr lang="en-US" sz="2800" dirty="0" smtClean="0"/>
              <a:t> stable entre 2018 et 2020 </a:t>
            </a:r>
            <a:r>
              <a:rPr lang="en-US" sz="2800" dirty="0" err="1" smtClean="0"/>
              <a:t>sachant</a:t>
            </a:r>
            <a:r>
              <a:rPr lang="en-US" sz="2800" dirty="0" smtClean="0"/>
              <a:t> que la </a:t>
            </a:r>
            <a:r>
              <a:rPr lang="en-US" sz="2800" dirty="0" err="1" smtClean="0"/>
              <a:t>capturabilité</a:t>
            </a:r>
            <a:r>
              <a:rPr lang="en-US" sz="2800" dirty="0" smtClean="0"/>
              <a:t> des m</a:t>
            </a:r>
            <a:r>
              <a:rPr lang="fr-CA" sz="2800" dirty="0" err="1" smtClean="0"/>
              <a:t>âles</a:t>
            </a:r>
            <a:r>
              <a:rPr lang="fr-CA" sz="2800" dirty="0"/>
              <a:t> </a:t>
            </a:r>
            <a:r>
              <a:rPr lang="fr-CA" sz="2800" dirty="0" smtClean="0"/>
              <a:t>sous-légaux</a:t>
            </a:r>
            <a:r>
              <a:rPr lang="en-US" sz="2800" dirty="0" smtClean="0"/>
              <a:t> et des </a:t>
            </a:r>
            <a:r>
              <a:rPr lang="en-US" sz="2800" dirty="0" err="1" smtClean="0"/>
              <a:t>femelles</a:t>
            </a:r>
            <a:r>
              <a:rPr lang="en-US" sz="2800" dirty="0" smtClean="0"/>
              <a:t> </a:t>
            </a:r>
            <a:r>
              <a:rPr lang="en-US" sz="2800" dirty="0" err="1" smtClean="0"/>
              <a:t>ait</a:t>
            </a:r>
            <a:r>
              <a:rPr lang="en-US" sz="2800" dirty="0" smtClean="0"/>
              <a:t> </a:t>
            </a:r>
            <a:r>
              <a:rPr lang="en-US" sz="2800" dirty="0" err="1" smtClean="0"/>
              <a:t>augmenté</a:t>
            </a:r>
            <a:r>
              <a:rPr lang="en-CA" sz="2800" dirty="0" smtClean="0"/>
              <a:t>?</a:t>
            </a:r>
            <a:r>
              <a:rPr lang="en-US" sz="2800" dirty="0" smtClean="0"/>
              <a:t/>
            </a:r>
            <a:br>
              <a:rPr lang="en-US" sz="2800" dirty="0" smtClean="0"/>
            </a:br>
            <a:r>
              <a:rPr lang="en-US" sz="2800" dirty="0" smtClean="0"/>
              <a:t/>
            </a:r>
            <a:br>
              <a:rPr lang="en-US" sz="2800" dirty="0" smtClean="0"/>
            </a:br>
            <a:endParaRPr lang="en-CA" sz="2800" dirty="0"/>
          </a:p>
        </p:txBody>
      </p:sp>
      <p:sp>
        <p:nvSpPr>
          <p:cNvPr id="4" name="TextBox 3"/>
          <p:cNvSpPr txBox="1"/>
          <p:nvPr/>
        </p:nvSpPr>
        <p:spPr>
          <a:xfrm>
            <a:off x="266700" y="223335"/>
            <a:ext cx="2059795"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7405" y="1070544"/>
            <a:ext cx="8607669" cy="5154085"/>
          </a:xfrm>
        </p:spPr>
        <p:txBody>
          <a:bodyPr vert="horz" lIns="91440" tIns="45720" rIns="91440" bIns="45720" rtlCol="0" anchor="t">
            <a:normAutofit fontScale="70000" lnSpcReduction="20000"/>
          </a:bodyPr>
          <a:lstStyle/>
          <a:p>
            <a:pPr marL="0" indent="0">
              <a:buNone/>
            </a:pPr>
            <a:r>
              <a:rPr lang="en-US" b="1" dirty="0" err="1"/>
              <a:t>D</a:t>
            </a:r>
            <a:r>
              <a:rPr lang="en-US" b="1" dirty="0" err="1" smtClean="0"/>
              <a:t>eux</a:t>
            </a:r>
            <a:r>
              <a:rPr lang="en-US" b="1" dirty="0" smtClean="0"/>
              <a:t> </a:t>
            </a:r>
            <a:r>
              <a:rPr lang="en-US" b="1" dirty="0" err="1" smtClean="0"/>
              <a:t>hypothèses</a:t>
            </a:r>
            <a:r>
              <a:rPr lang="en-US" b="1" dirty="0" smtClean="0"/>
              <a:t> </a:t>
            </a:r>
            <a:r>
              <a:rPr lang="en-US" dirty="0" err="1" smtClean="0"/>
              <a:t>peuvent</a:t>
            </a:r>
            <a:r>
              <a:rPr lang="en-US" dirty="0" smtClean="0"/>
              <a:t> aider à </a:t>
            </a:r>
            <a:r>
              <a:rPr lang="en-US" dirty="0" err="1" smtClean="0"/>
              <a:t>expliquer</a:t>
            </a:r>
            <a:r>
              <a:rPr lang="en-US" dirty="0" smtClean="0"/>
              <a:t> </a:t>
            </a:r>
            <a:r>
              <a:rPr lang="en-US" dirty="0" err="1" smtClean="0"/>
              <a:t>l’absence</a:t>
            </a:r>
            <a:r>
              <a:rPr lang="en-US" dirty="0" smtClean="0"/>
              <a:t> de </a:t>
            </a:r>
            <a:r>
              <a:rPr lang="en-US" dirty="0" err="1" smtClean="0"/>
              <a:t>l’augmentation</a:t>
            </a:r>
            <a:r>
              <a:rPr lang="en-US" dirty="0" smtClean="0"/>
              <a:t> </a:t>
            </a:r>
            <a:r>
              <a:rPr lang="en-US" dirty="0" err="1" smtClean="0"/>
              <a:t>d’abondance</a:t>
            </a:r>
            <a:r>
              <a:rPr lang="en-US" dirty="0" smtClean="0"/>
              <a:t> chez les </a:t>
            </a:r>
            <a:r>
              <a:rPr lang="en-US" dirty="0" err="1" smtClean="0"/>
              <a:t>mâles</a:t>
            </a:r>
            <a:r>
              <a:rPr lang="en-US" dirty="0" smtClean="0"/>
              <a:t> de </a:t>
            </a:r>
            <a:r>
              <a:rPr lang="en-US" dirty="0" err="1" smtClean="0"/>
              <a:t>taille</a:t>
            </a:r>
            <a:r>
              <a:rPr lang="en-US" dirty="0" smtClean="0"/>
              <a:t> </a:t>
            </a:r>
            <a:r>
              <a:rPr lang="en-US" dirty="0" err="1" smtClean="0"/>
              <a:t>commerciale</a:t>
            </a:r>
            <a:r>
              <a:rPr lang="en-US" dirty="0" smtClean="0"/>
              <a:t> (</a:t>
            </a:r>
            <a:r>
              <a:rPr lang="en-US" dirty="0" err="1" smtClean="0"/>
              <a:t>mais</a:t>
            </a:r>
            <a:r>
              <a:rPr lang="en-US" dirty="0" smtClean="0"/>
              <a:t> </a:t>
            </a:r>
            <a:r>
              <a:rPr lang="en-US" dirty="0" err="1" smtClean="0"/>
              <a:t>observée</a:t>
            </a:r>
            <a:r>
              <a:rPr lang="en-US" dirty="0" smtClean="0"/>
              <a:t> chez les </a:t>
            </a:r>
            <a:r>
              <a:rPr lang="en-US" dirty="0" err="1" smtClean="0"/>
              <a:t>mâles</a:t>
            </a:r>
            <a:r>
              <a:rPr lang="en-US" dirty="0" smtClean="0"/>
              <a:t> sous-</a:t>
            </a:r>
            <a:r>
              <a:rPr lang="en-US" dirty="0" err="1" smtClean="0"/>
              <a:t>légaux</a:t>
            </a:r>
            <a:r>
              <a:rPr lang="en-US" dirty="0" smtClean="0"/>
              <a:t>) </a:t>
            </a:r>
            <a:r>
              <a:rPr lang="en-US" dirty="0" err="1" smtClean="0"/>
              <a:t>en</a:t>
            </a:r>
            <a:r>
              <a:rPr lang="en-US" dirty="0" smtClean="0"/>
              <a:t> 2019:</a:t>
            </a:r>
          </a:p>
          <a:p>
            <a:pPr marL="0" indent="0">
              <a:buNone/>
            </a:pPr>
            <a:endParaRPr lang="en-US" b="1" dirty="0" smtClean="0"/>
          </a:p>
          <a:p>
            <a:pPr marL="514350" indent="-514350">
              <a:buAutoNum type="arabicPeriod"/>
            </a:pPr>
            <a:r>
              <a:rPr lang="en-US" b="1" dirty="0" err="1" smtClean="0"/>
              <a:t>L’augmentation</a:t>
            </a:r>
            <a:r>
              <a:rPr lang="en-US" b="1" dirty="0" smtClean="0"/>
              <a:t> de la </a:t>
            </a:r>
            <a:r>
              <a:rPr lang="en-US" b="1" dirty="0" err="1" smtClean="0"/>
              <a:t>capturabilité</a:t>
            </a:r>
            <a:r>
              <a:rPr lang="en-US" b="1" dirty="0" smtClean="0"/>
              <a:t> </a:t>
            </a:r>
            <a:r>
              <a:rPr lang="en-US" dirty="0" err="1" smtClean="0"/>
              <a:t>est</a:t>
            </a:r>
            <a:r>
              <a:rPr lang="en-US" dirty="0" smtClean="0"/>
              <a:t> </a:t>
            </a:r>
            <a:r>
              <a:rPr lang="en-US" dirty="0" err="1" smtClean="0"/>
              <a:t>seulement</a:t>
            </a:r>
            <a:r>
              <a:rPr lang="en-US" dirty="0" smtClean="0"/>
              <a:t> </a:t>
            </a:r>
            <a:r>
              <a:rPr lang="en-US" dirty="0" err="1" smtClean="0"/>
              <a:t>observée</a:t>
            </a:r>
            <a:r>
              <a:rPr lang="en-US" dirty="0" smtClean="0"/>
              <a:t> chez les </a:t>
            </a:r>
            <a:r>
              <a:rPr lang="en-US" dirty="0" err="1" smtClean="0"/>
              <a:t>crabes</a:t>
            </a:r>
            <a:r>
              <a:rPr lang="en-US" dirty="0" smtClean="0"/>
              <a:t> </a:t>
            </a:r>
            <a:r>
              <a:rPr lang="en-US" b="1" dirty="0" smtClean="0"/>
              <a:t>sous-</a:t>
            </a:r>
            <a:r>
              <a:rPr lang="en-US" b="1" dirty="0" err="1" smtClean="0"/>
              <a:t>légaux</a:t>
            </a:r>
            <a:r>
              <a:rPr lang="en-US" dirty="0" smtClean="0"/>
              <a:t>.</a:t>
            </a:r>
          </a:p>
          <a:p>
            <a:pPr marL="914400" lvl="1" indent="-514350">
              <a:buAutoNum type="arabicPeriod"/>
            </a:pPr>
            <a:r>
              <a:rPr lang="en-US" dirty="0" smtClean="0"/>
              <a:t>Comment </a:t>
            </a:r>
            <a:r>
              <a:rPr lang="en-US" dirty="0" err="1" smtClean="0"/>
              <a:t>expliquer</a:t>
            </a:r>
            <a:r>
              <a:rPr lang="en-US" dirty="0" smtClean="0"/>
              <a:t> la </a:t>
            </a:r>
            <a:r>
              <a:rPr lang="en-US" dirty="0" err="1" smtClean="0"/>
              <a:t>différence</a:t>
            </a:r>
            <a:r>
              <a:rPr lang="en-US" dirty="0" smtClean="0"/>
              <a:t> de 30-40% de la </a:t>
            </a:r>
            <a:r>
              <a:rPr lang="en-US" dirty="0" err="1" smtClean="0"/>
              <a:t>capturabilité</a:t>
            </a:r>
            <a:r>
              <a:rPr lang="en-US" dirty="0" smtClean="0"/>
              <a:t> relative entre les </a:t>
            </a:r>
            <a:r>
              <a:rPr lang="en-US" dirty="0" err="1" smtClean="0"/>
              <a:t>crabes</a:t>
            </a:r>
            <a:r>
              <a:rPr lang="en-US" dirty="0" smtClean="0"/>
              <a:t> de </a:t>
            </a:r>
            <a:r>
              <a:rPr lang="en-US" dirty="0" err="1" smtClean="0"/>
              <a:t>taille</a:t>
            </a:r>
            <a:r>
              <a:rPr lang="en-US" dirty="0" smtClean="0"/>
              <a:t> de 80 à 90 mm et </a:t>
            </a:r>
            <a:r>
              <a:rPr lang="en-US" dirty="0" err="1" smtClean="0"/>
              <a:t>ceux</a:t>
            </a:r>
            <a:r>
              <a:rPr lang="en-US" dirty="0" smtClean="0"/>
              <a:t> de </a:t>
            </a:r>
            <a:r>
              <a:rPr lang="en-US" dirty="0" err="1" smtClean="0"/>
              <a:t>taille</a:t>
            </a:r>
            <a:r>
              <a:rPr lang="en-US" dirty="0" smtClean="0"/>
              <a:t> </a:t>
            </a:r>
            <a:r>
              <a:rPr lang="en-US" dirty="0" err="1" smtClean="0"/>
              <a:t>commerciale</a:t>
            </a:r>
            <a:r>
              <a:rPr lang="en-US" sz="2500" dirty="0">
                <a:solidFill>
                  <a:prstClr val="black"/>
                </a:solidFill>
              </a:rPr>
              <a:t>?</a:t>
            </a:r>
            <a:endParaRPr lang="en-US" sz="2500" dirty="0">
              <a:solidFill>
                <a:prstClr val="black"/>
              </a:solidFill>
              <a:cs typeface="Calibri"/>
            </a:endParaRPr>
          </a:p>
          <a:p>
            <a:pPr marL="457200" lvl="1" indent="0">
              <a:buNone/>
            </a:pPr>
            <a:endParaRPr lang="en-US" dirty="0"/>
          </a:p>
          <a:p>
            <a:pPr marL="514350" indent="-514350">
              <a:buFont typeface="+mj-lt"/>
              <a:buAutoNum type="arabicPeriod"/>
            </a:pPr>
            <a:r>
              <a:rPr lang="en-US" b="1" dirty="0" smtClean="0"/>
              <a:t>Augmentation </a:t>
            </a:r>
            <a:r>
              <a:rPr lang="en-US" b="1" dirty="0" err="1" smtClean="0"/>
              <a:t>significative</a:t>
            </a:r>
            <a:r>
              <a:rPr lang="en-US" b="1" dirty="0" smtClean="0"/>
              <a:t> </a:t>
            </a:r>
            <a:r>
              <a:rPr lang="en-US" dirty="0" smtClean="0"/>
              <a:t>du </a:t>
            </a:r>
            <a:r>
              <a:rPr lang="en-US" dirty="0" err="1" smtClean="0"/>
              <a:t>taux</a:t>
            </a:r>
            <a:r>
              <a:rPr lang="en-US" dirty="0" smtClean="0"/>
              <a:t> de </a:t>
            </a:r>
            <a:r>
              <a:rPr lang="en-US" b="1" dirty="0" err="1" smtClean="0"/>
              <a:t>mortalité</a:t>
            </a:r>
            <a:r>
              <a:rPr lang="en-US" b="1" dirty="0" smtClean="0"/>
              <a:t> </a:t>
            </a:r>
            <a:r>
              <a:rPr lang="en-US" dirty="0" smtClean="0"/>
              <a:t>des </a:t>
            </a:r>
            <a:r>
              <a:rPr lang="en-US" b="1" dirty="0" err="1" smtClean="0"/>
              <a:t>mâles</a:t>
            </a:r>
            <a:r>
              <a:rPr lang="en-US" b="1" dirty="0" smtClean="0"/>
              <a:t> de </a:t>
            </a:r>
            <a:r>
              <a:rPr lang="en-US" b="1" dirty="0" err="1" smtClean="0"/>
              <a:t>taille</a:t>
            </a:r>
            <a:r>
              <a:rPr lang="en-US" b="1" dirty="0" smtClean="0"/>
              <a:t> </a:t>
            </a:r>
            <a:r>
              <a:rPr lang="en-US" b="1" dirty="0" err="1" smtClean="0"/>
              <a:t>commerciale</a:t>
            </a:r>
            <a:r>
              <a:rPr lang="en-US" dirty="0" smtClean="0"/>
              <a:t> </a:t>
            </a:r>
            <a:r>
              <a:rPr lang="en-US" dirty="0" err="1" smtClean="0"/>
              <a:t>en</a:t>
            </a:r>
            <a:r>
              <a:rPr lang="en-US" dirty="0" smtClean="0"/>
              <a:t> 2019 et 2020.</a:t>
            </a:r>
          </a:p>
          <a:p>
            <a:pPr lvl="1"/>
            <a:r>
              <a:rPr lang="en-US" dirty="0" err="1" smtClean="0"/>
              <a:t>L’effort</a:t>
            </a:r>
            <a:r>
              <a:rPr lang="en-US" dirty="0" smtClean="0"/>
              <a:t> de </a:t>
            </a:r>
            <a:r>
              <a:rPr lang="en-US" dirty="0" err="1" smtClean="0"/>
              <a:t>pêche</a:t>
            </a:r>
            <a:r>
              <a:rPr lang="en-US" dirty="0" smtClean="0"/>
              <a:t> de la </a:t>
            </a:r>
            <a:r>
              <a:rPr lang="en-US" dirty="0" err="1" smtClean="0"/>
              <a:t>flotille</a:t>
            </a:r>
            <a:r>
              <a:rPr lang="en-US" dirty="0" smtClean="0"/>
              <a:t> du </a:t>
            </a:r>
            <a:r>
              <a:rPr lang="en-US" dirty="0" err="1" smtClean="0"/>
              <a:t>crabe</a:t>
            </a:r>
            <a:r>
              <a:rPr lang="en-US" dirty="0" smtClean="0"/>
              <a:t> des </a:t>
            </a:r>
            <a:r>
              <a:rPr lang="en-US" dirty="0" err="1" smtClean="0"/>
              <a:t>neiges</a:t>
            </a:r>
            <a:r>
              <a:rPr lang="en-US" dirty="0" smtClean="0"/>
              <a:t> a </a:t>
            </a:r>
            <a:r>
              <a:rPr lang="en-US" dirty="0" err="1" smtClean="0"/>
              <a:t>été</a:t>
            </a:r>
            <a:r>
              <a:rPr lang="en-US" dirty="0" smtClean="0"/>
              <a:t> </a:t>
            </a:r>
            <a:r>
              <a:rPr lang="en-US" dirty="0" err="1" smtClean="0"/>
              <a:t>asujetti</a:t>
            </a:r>
            <a:r>
              <a:rPr lang="en-US" dirty="0" smtClean="0"/>
              <a:t> </a:t>
            </a:r>
            <a:r>
              <a:rPr lang="en-US" dirty="0"/>
              <a:t>à</a:t>
            </a:r>
            <a:r>
              <a:rPr lang="en-US" dirty="0" smtClean="0"/>
              <a:t> des redistributions </a:t>
            </a:r>
            <a:r>
              <a:rPr lang="en-US" dirty="0" err="1" smtClean="0"/>
              <a:t>spatiales</a:t>
            </a:r>
            <a:r>
              <a:rPr lang="en-US" dirty="0" smtClean="0"/>
              <a:t> </a:t>
            </a:r>
            <a:r>
              <a:rPr lang="en-US" dirty="0" err="1" smtClean="0"/>
              <a:t>importantes</a:t>
            </a:r>
            <a:r>
              <a:rPr lang="en-US" dirty="0"/>
              <a:t> </a:t>
            </a:r>
            <a:r>
              <a:rPr lang="en-US" dirty="0" err="1" smtClean="0"/>
              <a:t>en</a:t>
            </a:r>
            <a:r>
              <a:rPr lang="en-US" dirty="0" smtClean="0"/>
              <a:t> 2019 et 2020.</a:t>
            </a:r>
          </a:p>
          <a:p>
            <a:pPr lvl="1"/>
            <a:r>
              <a:rPr lang="en-US" dirty="0" err="1" smtClean="0"/>
              <a:t>Cette</a:t>
            </a:r>
            <a:r>
              <a:rPr lang="en-US" dirty="0" smtClean="0"/>
              <a:t> redistribution </a:t>
            </a:r>
            <a:r>
              <a:rPr lang="en-US" dirty="0" err="1" smtClean="0"/>
              <a:t>aurait</a:t>
            </a:r>
            <a:r>
              <a:rPr lang="en-US" dirty="0" smtClean="0"/>
              <a:t> </a:t>
            </a:r>
            <a:r>
              <a:rPr lang="en-US" dirty="0" err="1" smtClean="0"/>
              <a:t>engendré</a:t>
            </a:r>
            <a:r>
              <a:rPr lang="en-US" dirty="0" smtClean="0"/>
              <a:t>  </a:t>
            </a:r>
            <a:r>
              <a:rPr lang="en-US" dirty="0" err="1"/>
              <a:t>une</a:t>
            </a:r>
            <a:r>
              <a:rPr lang="en-US" dirty="0"/>
              <a:t> augmentation accrue de </a:t>
            </a:r>
            <a:r>
              <a:rPr lang="en-US" dirty="0" err="1"/>
              <a:t>mortalité</a:t>
            </a:r>
            <a:r>
              <a:rPr lang="en-US" dirty="0"/>
              <a:t> </a:t>
            </a:r>
            <a:r>
              <a:rPr lang="en-US" dirty="0" err="1"/>
              <a:t>accidentelle</a:t>
            </a:r>
            <a:r>
              <a:rPr lang="en-US" dirty="0"/>
              <a:t> </a:t>
            </a:r>
            <a:r>
              <a:rPr lang="en-US" dirty="0" err="1"/>
              <a:t>liée</a:t>
            </a:r>
            <a:r>
              <a:rPr lang="en-US" dirty="0"/>
              <a:t> aux </a:t>
            </a:r>
            <a:r>
              <a:rPr lang="en-US" dirty="0" err="1"/>
              <a:t>prises</a:t>
            </a:r>
            <a:r>
              <a:rPr lang="en-US" dirty="0"/>
              <a:t> </a:t>
            </a:r>
            <a:r>
              <a:rPr lang="en-US" dirty="0" err="1"/>
              <a:t>accessoires</a:t>
            </a:r>
            <a:r>
              <a:rPr lang="en-US" dirty="0"/>
              <a:t>.</a:t>
            </a:r>
          </a:p>
          <a:p>
            <a:pPr marL="457200" lvl="1" indent="0">
              <a:buNone/>
            </a:pPr>
            <a:endParaRPr lang="en-US" dirty="0"/>
          </a:p>
        </p:txBody>
      </p:sp>
      <p:sp>
        <p:nvSpPr>
          <p:cNvPr id="4" name="TextBox 3"/>
          <p:cNvSpPr txBox="1"/>
          <p:nvPr/>
        </p:nvSpPr>
        <p:spPr>
          <a:xfrm>
            <a:off x="266700" y="223335"/>
            <a:ext cx="2319190" cy="646331"/>
          </a:xfrm>
          <a:prstGeom prst="rect">
            <a:avLst/>
          </a:prstGeom>
          <a:noFill/>
        </p:spPr>
        <p:txBody>
          <a:bodyPr wrap="none" rtlCol="0">
            <a:spAutoFit/>
          </a:bodyPr>
          <a:lstStyle/>
          <a:p>
            <a:r>
              <a:rPr lang="en-US" sz="3600" b="1"/>
              <a:t>Discussion:</a:t>
            </a:r>
          </a:p>
        </p:txBody>
      </p:sp>
    </p:spTree>
    <p:extLst>
      <p:ext uri="{BB962C8B-B14F-4D97-AF65-F5344CB8AC3E}">
        <p14:creationId xmlns:p14="http://schemas.microsoft.com/office/powerpoint/2010/main" val="3639845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182" y="134925"/>
            <a:ext cx="8229600" cy="661086"/>
          </a:xfrm>
        </p:spPr>
        <p:txBody>
          <a:bodyPr>
            <a:normAutofit/>
          </a:bodyPr>
          <a:lstStyle/>
          <a:p>
            <a:pPr algn="l"/>
            <a:r>
              <a:rPr lang="en-US" sz="3200" b="1" dirty="0"/>
              <a:t>Conclusions:</a:t>
            </a:r>
            <a:endParaRPr lang="en-CA" sz="3200" b="1" dirty="0"/>
          </a:p>
        </p:txBody>
      </p:sp>
      <p:sp>
        <p:nvSpPr>
          <p:cNvPr id="3" name="Content Placeholder 2"/>
          <p:cNvSpPr>
            <a:spLocks noGrp="1"/>
          </p:cNvSpPr>
          <p:nvPr>
            <p:ph idx="1"/>
          </p:nvPr>
        </p:nvSpPr>
        <p:spPr>
          <a:xfrm>
            <a:off x="284462" y="801114"/>
            <a:ext cx="8661735" cy="5941222"/>
          </a:xfrm>
        </p:spPr>
        <p:txBody>
          <a:bodyPr vert="horz" lIns="91440" tIns="45720" rIns="91440" bIns="45720" rtlCol="0" anchor="t">
            <a:noAutofit/>
          </a:bodyPr>
          <a:lstStyle/>
          <a:p>
            <a:r>
              <a:rPr lang="en-US" sz="1600" dirty="0" smtClean="0"/>
              <a:t>Les modifications du </a:t>
            </a:r>
            <a:r>
              <a:rPr lang="en-US" sz="1600" dirty="0" err="1" smtClean="0"/>
              <a:t>protocole</a:t>
            </a:r>
            <a:r>
              <a:rPr lang="en-US" sz="1600" dirty="0" smtClean="0"/>
              <a:t> </a:t>
            </a:r>
            <a:r>
              <a:rPr lang="en-US" sz="1600" dirty="0" err="1" smtClean="0"/>
              <a:t>en</a:t>
            </a:r>
            <a:r>
              <a:rPr lang="en-US" sz="1600" dirty="0" smtClean="0"/>
              <a:t> 2020 </a:t>
            </a:r>
            <a:r>
              <a:rPr lang="en-US" sz="1600" dirty="0" err="1" smtClean="0"/>
              <a:t>devraient</a:t>
            </a:r>
            <a:r>
              <a:rPr lang="en-US" sz="1600" dirty="0" smtClean="0"/>
              <a:t> </a:t>
            </a:r>
            <a:r>
              <a:rPr lang="en-US" sz="1600" dirty="0" err="1" smtClean="0"/>
              <a:t>avoir</a:t>
            </a:r>
            <a:r>
              <a:rPr lang="en-US" sz="1600" dirty="0" smtClean="0"/>
              <a:t> </a:t>
            </a:r>
            <a:r>
              <a:rPr lang="en-US" sz="1600" dirty="0" err="1" smtClean="0"/>
              <a:t>engendré</a:t>
            </a:r>
            <a:r>
              <a:rPr lang="en-US" sz="1600" dirty="0" smtClean="0"/>
              <a:t> </a:t>
            </a:r>
            <a:r>
              <a:rPr lang="en-US" sz="1600" dirty="0" err="1" smtClean="0"/>
              <a:t>une</a:t>
            </a:r>
            <a:r>
              <a:rPr lang="en-US" sz="1600" dirty="0" smtClean="0"/>
              <a:t> diminution </a:t>
            </a:r>
            <a:r>
              <a:rPr lang="en-US" sz="1600" dirty="0" err="1" smtClean="0"/>
              <a:t>significative</a:t>
            </a:r>
            <a:r>
              <a:rPr lang="en-US" sz="1600" dirty="0" smtClean="0"/>
              <a:t> de la surface </a:t>
            </a:r>
            <a:r>
              <a:rPr lang="en-US" sz="1600" dirty="0" err="1" smtClean="0"/>
              <a:t>balayée</a:t>
            </a:r>
            <a:r>
              <a:rPr lang="en-US" sz="1600" dirty="0" smtClean="0"/>
              <a:t> et de </a:t>
            </a:r>
            <a:r>
              <a:rPr lang="en-US" sz="1600" dirty="0" err="1" smtClean="0"/>
              <a:t>l’efficacité</a:t>
            </a:r>
            <a:r>
              <a:rPr lang="en-US" sz="1600" dirty="0" smtClean="0"/>
              <a:t> du </a:t>
            </a:r>
            <a:r>
              <a:rPr lang="en-US" sz="1600" dirty="0" err="1" smtClean="0"/>
              <a:t>chalut</a:t>
            </a:r>
            <a:r>
              <a:rPr lang="en-US" sz="1600" dirty="0" smtClean="0"/>
              <a:t> pendant la phase passive. </a:t>
            </a:r>
          </a:p>
          <a:p>
            <a:pPr marL="0" indent="0">
              <a:buNone/>
            </a:pPr>
            <a:endParaRPr lang="en-US" sz="1600" dirty="0" smtClean="0"/>
          </a:p>
          <a:p>
            <a:r>
              <a:rPr lang="en-US" sz="1600" dirty="0" err="1" smtClean="0"/>
              <a:t>Cependant</a:t>
            </a:r>
            <a:r>
              <a:rPr lang="en-US" sz="1600" dirty="0" smtClean="0"/>
              <a:t>, les distributions des </a:t>
            </a:r>
            <a:r>
              <a:rPr lang="en-US" sz="1600" dirty="0" err="1" smtClean="0"/>
              <a:t>fréquences</a:t>
            </a:r>
            <a:r>
              <a:rPr lang="en-US" sz="1600" dirty="0" smtClean="0"/>
              <a:t> de </a:t>
            </a:r>
            <a:r>
              <a:rPr lang="en-US" sz="1600" dirty="0" err="1" smtClean="0"/>
              <a:t>taille</a:t>
            </a:r>
            <a:r>
              <a:rPr lang="en-US" sz="1600" dirty="0" smtClean="0"/>
              <a:t> </a:t>
            </a:r>
            <a:r>
              <a:rPr lang="en-US" sz="1600" dirty="0" err="1" smtClean="0"/>
              <a:t>en</a:t>
            </a:r>
            <a:r>
              <a:rPr lang="en-US" sz="1600" dirty="0" smtClean="0"/>
              <a:t> 2019 et 2020 </a:t>
            </a:r>
            <a:r>
              <a:rPr lang="en-US" sz="1600" dirty="0" err="1" smtClean="0"/>
              <a:t>sont</a:t>
            </a:r>
            <a:r>
              <a:rPr lang="en-US" sz="1600" dirty="0" smtClean="0"/>
              <a:t> </a:t>
            </a:r>
            <a:r>
              <a:rPr lang="en-US" sz="1600" dirty="0" err="1" smtClean="0"/>
              <a:t>demeurées</a:t>
            </a:r>
            <a:r>
              <a:rPr lang="en-US" sz="1600" dirty="0" smtClean="0"/>
              <a:t> </a:t>
            </a:r>
            <a:r>
              <a:rPr lang="en-US" sz="1600" dirty="0" err="1" smtClean="0"/>
              <a:t>semblables</a:t>
            </a:r>
            <a:r>
              <a:rPr lang="en-US" sz="1600" dirty="0" smtClean="0"/>
              <a:t>, </a:t>
            </a:r>
            <a:r>
              <a:rPr lang="en-US" sz="1600" dirty="0"/>
              <a:t>à</a:t>
            </a:r>
            <a:r>
              <a:rPr lang="en-US" sz="1600" dirty="0" smtClean="0"/>
              <a:t> </a:t>
            </a:r>
            <a:r>
              <a:rPr lang="en-US" sz="1600" dirty="0" err="1" smtClean="0"/>
              <a:t>l’exception</a:t>
            </a:r>
            <a:r>
              <a:rPr lang="en-US" sz="1600" dirty="0" smtClean="0"/>
              <a:t> </a:t>
            </a:r>
            <a:r>
              <a:rPr lang="en-US" sz="1600" dirty="0" err="1" smtClean="0"/>
              <a:t>d’une</a:t>
            </a:r>
            <a:r>
              <a:rPr lang="en-US" sz="1600" dirty="0" smtClean="0"/>
              <a:t> augmentation </a:t>
            </a:r>
            <a:r>
              <a:rPr lang="en-US" sz="1600" dirty="0" err="1" smtClean="0"/>
              <a:t>considérable</a:t>
            </a:r>
            <a:r>
              <a:rPr lang="en-US" sz="1600" dirty="0" smtClean="0"/>
              <a:t> du </a:t>
            </a:r>
            <a:r>
              <a:rPr lang="en-US" sz="1600" dirty="0" err="1" smtClean="0"/>
              <a:t>recrutement</a:t>
            </a:r>
            <a:r>
              <a:rPr lang="en-US" sz="1600" dirty="0" smtClean="0"/>
              <a:t> de </a:t>
            </a:r>
            <a:r>
              <a:rPr lang="en-US" sz="1600" dirty="0" err="1" smtClean="0"/>
              <a:t>l’instar</a:t>
            </a:r>
            <a:r>
              <a:rPr lang="en-US" sz="1600" dirty="0" smtClean="0"/>
              <a:t> VII (</a:t>
            </a:r>
            <a:r>
              <a:rPr lang="en-US" sz="1600" dirty="0">
                <a:solidFill>
                  <a:prstClr val="black"/>
                </a:solidFill>
              </a:rPr>
              <a:t>~</a:t>
            </a:r>
            <a:r>
              <a:rPr lang="en-US" sz="1600" dirty="0" smtClean="0">
                <a:solidFill>
                  <a:prstClr val="black"/>
                </a:solidFill>
              </a:rPr>
              <a:t>30mm) </a:t>
            </a:r>
            <a:r>
              <a:rPr lang="en-US" sz="1600" dirty="0" err="1" smtClean="0">
                <a:solidFill>
                  <a:prstClr val="black"/>
                </a:solidFill>
              </a:rPr>
              <a:t>en</a:t>
            </a:r>
            <a:r>
              <a:rPr lang="en-US" sz="1600" dirty="0" smtClean="0">
                <a:solidFill>
                  <a:prstClr val="black"/>
                </a:solidFill>
              </a:rPr>
              <a:t> 2020.</a:t>
            </a:r>
          </a:p>
          <a:p>
            <a:pPr marL="0" indent="0">
              <a:buNone/>
            </a:pPr>
            <a:endParaRPr lang="en-US" sz="1600" dirty="0" smtClean="0">
              <a:solidFill>
                <a:prstClr val="black"/>
              </a:solidFill>
            </a:endParaRPr>
          </a:p>
          <a:p>
            <a:r>
              <a:rPr lang="en-US" sz="1600" dirty="0" err="1" smtClean="0"/>
              <a:t>Conséquemment</a:t>
            </a:r>
            <a:r>
              <a:rPr lang="en-US" sz="1600" dirty="0" smtClean="0"/>
              <a:t>, le </a:t>
            </a:r>
            <a:r>
              <a:rPr lang="en-US" sz="1600" dirty="0" err="1" smtClean="0"/>
              <a:t>chalutage</a:t>
            </a:r>
            <a:r>
              <a:rPr lang="en-US" sz="1600" dirty="0" smtClean="0"/>
              <a:t> pendant la phase passive ne </a:t>
            </a:r>
            <a:r>
              <a:rPr lang="en-US" sz="1600" dirty="0" err="1" smtClean="0"/>
              <a:t>semble</a:t>
            </a:r>
            <a:r>
              <a:rPr lang="en-US" sz="1600" dirty="0" smtClean="0"/>
              <a:t> pas </a:t>
            </a:r>
            <a:r>
              <a:rPr lang="en-US" sz="1600" dirty="0" err="1" smtClean="0"/>
              <a:t>expliquer</a:t>
            </a:r>
            <a:r>
              <a:rPr lang="en-US" sz="1600" dirty="0" smtClean="0"/>
              <a:t> </a:t>
            </a:r>
            <a:r>
              <a:rPr lang="en-US" sz="1600" dirty="0" err="1" smtClean="0"/>
              <a:t>l’augmentation</a:t>
            </a:r>
            <a:r>
              <a:rPr lang="en-US" sz="1600" dirty="0" smtClean="0"/>
              <a:t> de 30-40% </a:t>
            </a:r>
            <a:r>
              <a:rPr lang="en-US" sz="1600" dirty="0" err="1" smtClean="0"/>
              <a:t>observée</a:t>
            </a:r>
            <a:r>
              <a:rPr lang="en-US" sz="1600" dirty="0" smtClean="0"/>
              <a:t> chez les </a:t>
            </a:r>
            <a:r>
              <a:rPr lang="en-US" sz="1600" dirty="0" err="1" smtClean="0"/>
              <a:t>crabes</a:t>
            </a:r>
            <a:r>
              <a:rPr lang="en-US" sz="1600" dirty="0" smtClean="0"/>
              <a:t> sous-</a:t>
            </a:r>
            <a:r>
              <a:rPr lang="en-US" sz="1600" dirty="0" err="1" smtClean="0"/>
              <a:t>légaux</a:t>
            </a:r>
            <a:r>
              <a:rPr lang="en-US" sz="1600" dirty="0" smtClean="0"/>
              <a:t> entre 2018 et 2019. </a:t>
            </a:r>
          </a:p>
          <a:p>
            <a:pPr marL="0" indent="0">
              <a:buNone/>
            </a:pPr>
            <a:endParaRPr lang="en-US" sz="1600" dirty="0" smtClean="0"/>
          </a:p>
          <a:p>
            <a:r>
              <a:rPr lang="en-US" sz="1600" dirty="0" err="1" smtClean="0"/>
              <a:t>L’ampleur</a:t>
            </a:r>
            <a:r>
              <a:rPr lang="en-US" sz="1600" dirty="0" smtClean="0"/>
              <a:t> du </a:t>
            </a:r>
            <a:r>
              <a:rPr lang="en-US" sz="1600" dirty="0" err="1" smtClean="0"/>
              <a:t>mécanisme</a:t>
            </a:r>
            <a:r>
              <a:rPr lang="en-US" sz="1600" dirty="0" smtClean="0"/>
              <a:t> sous-</a:t>
            </a:r>
            <a:r>
              <a:rPr lang="en-US" sz="1600" dirty="0" err="1" smtClean="0"/>
              <a:t>jacent</a:t>
            </a:r>
            <a:r>
              <a:rPr lang="en-US" sz="1600" dirty="0" smtClean="0"/>
              <a:t>, </a:t>
            </a:r>
            <a:r>
              <a:rPr lang="en-US" sz="1600" dirty="0" err="1" smtClean="0"/>
              <a:t>dont</a:t>
            </a:r>
            <a:r>
              <a:rPr lang="en-US" sz="1600" dirty="0" smtClean="0"/>
              <a:t> la source </a:t>
            </a:r>
            <a:r>
              <a:rPr lang="en-US" sz="1600" dirty="0" err="1" smtClean="0"/>
              <a:t>demeure</a:t>
            </a:r>
            <a:r>
              <a:rPr lang="en-US" sz="1600" dirty="0" smtClean="0"/>
              <a:t> </a:t>
            </a:r>
            <a:r>
              <a:rPr lang="en-US" sz="1600" dirty="0" err="1" smtClean="0"/>
              <a:t>inconnue</a:t>
            </a:r>
            <a:r>
              <a:rPr lang="en-US" sz="1600" dirty="0" smtClean="0"/>
              <a:t>, ne </a:t>
            </a:r>
            <a:r>
              <a:rPr lang="en-US" sz="1600" dirty="0" err="1" smtClean="0"/>
              <a:t>semble</a:t>
            </a:r>
            <a:r>
              <a:rPr lang="en-US" sz="1600" dirty="0" smtClean="0"/>
              <a:t> pas </a:t>
            </a:r>
            <a:r>
              <a:rPr lang="en-US" sz="1600" dirty="0" err="1" smtClean="0"/>
              <a:t>avoir</a:t>
            </a:r>
            <a:r>
              <a:rPr lang="en-US" sz="1600" dirty="0" smtClean="0"/>
              <a:t> </a:t>
            </a:r>
            <a:r>
              <a:rPr lang="en-US" sz="1600" dirty="0" err="1" smtClean="0"/>
              <a:t>changé</a:t>
            </a:r>
            <a:r>
              <a:rPr lang="en-US" sz="1600" dirty="0" smtClean="0"/>
              <a:t> entre 2019 et 2020, </a:t>
            </a:r>
            <a:r>
              <a:rPr lang="en-US" sz="1600" dirty="0" err="1" smtClean="0"/>
              <a:t>suggérant</a:t>
            </a:r>
            <a:r>
              <a:rPr lang="en-US" sz="1600" dirty="0" smtClean="0"/>
              <a:t> </a:t>
            </a:r>
            <a:r>
              <a:rPr lang="en-US" sz="1600" dirty="0" err="1" smtClean="0"/>
              <a:t>peut-être</a:t>
            </a:r>
            <a:r>
              <a:rPr lang="en-US" sz="1600" dirty="0" smtClean="0"/>
              <a:t> un </a:t>
            </a:r>
            <a:r>
              <a:rPr lang="en-US" sz="1600" dirty="0" err="1" smtClean="0"/>
              <a:t>effet</a:t>
            </a:r>
            <a:r>
              <a:rPr lang="en-US" sz="1600" dirty="0" smtClean="0"/>
              <a:t> </a:t>
            </a:r>
            <a:r>
              <a:rPr lang="en-US" sz="1600" dirty="0" err="1" smtClean="0"/>
              <a:t>navire</a:t>
            </a:r>
            <a:r>
              <a:rPr lang="en-US" sz="1600" dirty="0" smtClean="0"/>
              <a:t>. </a:t>
            </a:r>
          </a:p>
          <a:p>
            <a:endParaRPr lang="en-US" sz="1600" dirty="0"/>
          </a:p>
          <a:p>
            <a:r>
              <a:rPr lang="fr-CA" sz="1600" dirty="0" smtClean="0"/>
              <a:t>Les estimés d’abondance et de biomasse pour 2019 et 2020 ne sont probablement pas surestimés puisque la phase passive de chalutage ne semble pas être la source du biais.  Par conséquent, certains estimés en 2018 (i.e. crabes sous-légaux) étaient probablement sous-estimés.</a:t>
            </a:r>
          </a:p>
          <a:p>
            <a:endParaRPr lang="fr-CA" sz="1600" dirty="0"/>
          </a:p>
          <a:p>
            <a:r>
              <a:rPr lang="fr-CA" sz="1600" dirty="0" smtClean="0"/>
              <a:t>L’absence de changement dans la distribution et l’abondance des crabes mâles de taille commerciale de 2018 à 2020 est surprenante étant donné les changements observés chez les crabes sous-légaux.  Cette stabilité chez les crabes mâles commerciaux est soit causé par une </a:t>
            </a:r>
            <a:r>
              <a:rPr lang="fr-CA" sz="1600" dirty="0" err="1" smtClean="0"/>
              <a:t>capturabilité</a:t>
            </a:r>
            <a:r>
              <a:rPr lang="fr-CA" sz="1600" dirty="0" smtClean="0"/>
              <a:t> constante durant le changement de navire et</a:t>
            </a:r>
            <a:r>
              <a:rPr lang="en-CA" sz="1600" dirty="0" smtClean="0"/>
              <a:t>/</a:t>
            </a:r>
            <a:r>
              <a:rPr lang="fr-CA" sz="1600" dirty="0" smtClean="0"/>
              <a:t>ou par une augmentation de leur mortalité.</a:t>
            </a:r>
          </a:p>
          <a:p>
            <a:endParaRPr lang="fr-CA" sz="1600" dirty="0" smtClean="0"/>
          </a:p>
          <a:p>
            <a:pPr marL="0" indent="0">
              <a:buNone/>
            </a:pPr>
            <a:endParaRPr lang="en-CA" sz="1600" dirty="0" smtClean="0">
              <a:latin typeface="Calibri" panose="020F0502020204030204" pitchFamily="34" charset="0"/>
            </a:endParaRPr>
          </a:p>
        </p:txBody>
      </p:sp>
    </p:spTree>
    <p:extLst>
      <p:ext uri="{BB962C8B-B14F-4D97-AF65-F5344CB8AC3E}">
        <p14:creationId xmlns:p14="http://schemas.microsoft.com/office/powerpoint/2010/main" val="14548998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919" y="222585"/>
            <a:ext cx="8229600" cy="676707"/>
          </a:xfrm>
        </p:spPr>
        <p:txBody>
          <a:bodyPr>
            <a:normAutofit/>
          </a:bodyPr>
          <a:lstStyle/>
          <a:p>
            <a:pPr algn="l"/>
            <a:r>
              <a:rPr lang="fr-CA" sz="3200" b="1" dirty="0" smtClean="0"/>
              <a:t>Conclusions:</a:t>
            </a:r>
            <a:endParaRPr lang="en-CA" sz="3200" b="1" dirty="0"/>
          </a:p>
        </p:txBody>
      </p:sp>
      <p:sp>
        <p:nvSpPr>
          <p:cNvPr id="3" name="Content Placeholder 2"/>
          <p:cNvSpPr>
            <a:spLocks noGrp="1"/>
          </p:cNvSpPr>
          <p:nvPr>
            <p:ph idx="1"/>
          </p:nvPr>
        </p:nvSpPr>
        <p:spPr>
          <a:xfrm>
            <a:off x="457200" y="1456977"/>
            <a:ext cx="8229600" cy="3527188"/>
          </a:xfrm>
        </p:spPr>
        <p:txBody>
          <a:bodyPr vert="horz" lIns="91440" tIns="45720" rIns="91440" bIns="45720" rtlCol="0" anchor="t">
            <a:normAutofit/>
          </a:bodyPr>
          <a:lstStyle/>
          <a:p>
            <a:r>
              <a:rPr lang="en-US" sz="2400" dirty="0" smtClean="0"/>
              <a:t>Un </a:t>
            </a:r>
            <a:r>
              <a:rPr lang="en-US" sz="2400" dirty="0" err="1" smtClean="0"/>
              <a:t>changement</a:t>
            </a:r>
            <a:r>
              <a:rPr lang="en-US" sz="2400" dirty="0" smtClean="0"/>
              <a:t> de </a:t>
            </a:r>
            <a:r>
              <a:rPr lang="en-US" sz="2400" dirty="0" err="1" smtClean="0"/>
              <a:t>navire</a:t>
            </a:r>
            <a:r>
              <a:rPr lang="en-US" sz="2400" dirty="0" smtClean="0"/>
              <a:t> en 2019 </a:t>
            </a:r>
            <a:r>
              <a:rPr lang="en-US" sz="2400" dirty="0" err="1" smtClean="0"/>
              <a:t>semble</a:t>
            </a:r>
            <a:r>
              <a:rPr lang="en-US" sz="2400" dirty="0" smtClean="0"/>
              <a:t> </a:t>
            </a:r>
            <a:r>
              <a:rPr lang="en-US" sz="2400" dirty="0" err="1" smtClean="0"/>
              <a:t>avoir</a:t>
            </a:r>
            <a:r>
              <a:rPr lang="en-US" sz="2400" dirty="0" smtClean="0"/>
              <a:t> </a:t>
            </a:r>
            <a:r>
              <a:rPr lang="en-US" sz="2400" dirty="0" err="1" smtClean="0"/>
              <a:t>causé</a:t>
            </a:r>
            <a:r>
              <a:rPr lang="en-US" sz="2400" dirty="0" smtClean="0"/>
              <a:t> </a:t>
            </a:r>
            <a:r>
              <a:rPr lang="en-US" sz="2400" dirty="0" err="1" smtClean="0"/>
              <a:t>une</a:t>
            </a:r>
            <a:r>
              <a:rPr lang="en-US" sz="2400" dirty="0" smtClean="0"/>
              <a:t> augmentation </a:t>
            </a:r>
            <a:r>
              <a:rPr lang="en-US" sz="2400" dirty="0" err="1" smtClean="0"/>
              <a:t>anormale</a:t>
            </a:r>
            <a:r>
              <a:rPr lang="en-US" sz="2400" dirty="0" smtClean="0"/>
              <a:t> des captures des </a:t>
            </a:r>
            <a:r>
              <a:rPr lang="en-US" sz="2400" dirty="0" err="1" smtClean="0"/>
              <a:t>crabes</a:t>
            </a:r>
            <a:r>
              <a:rPr lang="en-US" sz="2400" dirty="0" smtClean="0"/>
              <a:t> sous-</a:t>
            </a:r>
            <a:r>
              <a:rPr lang="en-US" sz="2400" dirty="0" err="1" smtClean="0"/>
              <a:t>légaux</a:t>
            </a:r>
            <a:r>
              <a:rPr lang="en-US" sz="2400" dirty="0"/>
              <a:t> </a:t>
            </a:r>
            <a:r>
              <a:rPr lang="en-US" sz="2400" dirty="0" err="1" smtClean="0"/>
              <a:t>dans</a:t>
            </a:r>
            <a:r>
              <a:rPr lang="en-US" sz="2400" dirty="0" smtClean="0"/>
              <a:t> le </a:t>
            </a:r>
            <a:r>
              <a:rPr lang="en-US" sz="2400" dirty="0" err="1" smtClean="0"/>
              <a:t>relevé</a:t>
            </a:r>
            <a:r>
              <a:rPr lang="en-US" sz="2400" dirty="0" smtClean="0"/>
              <a:t>. </a:t>
            </a:r>
          </a:p>
          <a:p>
            <a:endParaRPr lang="en-US" sz="2400" dirty="0" smtClean="0"/>
          </a:p>
          <a:p>
            <a:r>
              <a:rPr lang="en-US" sz="2400" dirty="0" smtClean="0"/>
              <a:t>Les </a:t>
            </a:r>
            <a:r>
              <a:rPr lang="en-US" sz="2400" dirty="0" err="1" smtClean="0"/>
              <a:t>prédictions</a:t>
            </a:r>
            <a:r>
              <a:rPr lang="en-US" sz="2400" dirty="0" smtClean="0"/>
              <a:t> des </a:t>
            </a:r>
            <a:r>
              <a:rPr lang="en-US" sz="2400" dirty="0" err="1" smtClean="0"/>
              <a:t>recrues</a:t>
            </a:r>
            <a:r>
              <a:rPr lang="en-US" sz="2400" dirty="0" smtClean="0"/>
              <a:t> </a:t>
            </a:r>
            <a:r>
              <a:rPr lang="en-US" sz="2400" dirty="0" err="1" smtClean="0"/>
              <a:t>commerciales</a:t>
            </a:r>
            <a:r>
              <a:rPr lang="en-US" sz="2400" dirty="0" smtClean="0"/>
              <a:t> pour 2020 et 2021 </a:t>
            </a:r>
            <a:r>
              <a:rPr lang="en-US" sz="2400" dirty="0" err="1" smtClean="0"/>
              <a:t>sont</a:t>
            </a:r>
            <a:r>
              <a:rPr lang="en-US" sz="2400" dirty="0" smtClean="0"/>
              <a:t> </a:t>
            </a:r>
            <a:r>
              <a:rPr lang="en-US" sz="2400" dirty="0" err="1" smtClean="0"/>
              <a:t>vraisemblement</a:t>
            </a:r>
            <a:r>
              <a:rPr lang="en-US" sz="2400" dirty="0" smtClean="0"/>
              <a:t> </a:t>
            </a:r>
            <a:r>
              <a:rPr lang="en-US" sz="2400" dirty="0" err="1" smtClean="0"/>
              <a:t>surestimées</a:t>
            </a:r>
            <a:r>
              <a:rPr lang="en-US" sz="2400" dirty="0" smtClean="0"/>
              <a:t>, </a:t>
            </a:r>
            <a:r>
              <a:rPr lang="en-US" sz="2400" dirty="0" err="1" smtClean="0"/>
              <a:t>ce</a:t>
            </a:r>
            <a:r>
              <a:rPr lang="en-US" sz="2400" dirty="0" smtClean="0"/>
              <a:t> qui </a:t>
            </a:r>
            <a:r>
              <a:rPr lang="en-US" sz="2400" dirty="0" err="1" smtClean="0"/>
              <a:t>affecterait</a:t>
            </a:r>
            <a:r>
              <a:rPr lang="en-US" sz="2400" dirty="0" smtClean="0"/>
              <a:t> les </a:t>
            </a:r>
            <a:r>
              <a:rPr lang="en-US" sz="2400" dirty="0" err="1" smtClean="0"/>
              <a:t>courbes</a:t>
            </a:r>
            <a:r>
              <a:rPr lang="en-US" sz="2400" dirty="0" smtClean="0"/>
              <a:t> de </a:t>
            </a:r>
            <a:r>
              <a:rPr lang="en-US" sz="2400" dirty="0" err="1" smtClean="0"/>
              <a:t>risques</a:t>
            </a:r>
            <a:r>
              <a:rPr lang="en-US" sz="2400" dirty="0" smtClean="0"/>
              <a:t> </a:t>
            </a:r>
            <a:r>
              <a:rPr lang="en-US" sz="2400" dirty="0" err="1" smtClean="0"/>
              <a:t>utilisées</a:t>
            </a:r>
            <a:r>
              <a:rPr lang="en-US" sz="2400" dirty="0" smtClean="0"/>
              <a:t> </a:t>
            </a:r>
            <a:r>
              <a:rPr lang="en-US" sz="2400" dirty="0" err="1" smtClean="0"/>
              <a:t>dans</a:t>
            </a:r>
            <a:r>
              <a:rPr lang="en-US" sz="2400" dirty="0" smtClean="0"/>
              <a:t> </a:t>
            </a:r>
            <a:r>
              <a:rPr lang="en-US" sz="2400" dirty="0" err="1" smtClean="0"/>
              <a:t>l’évaluation</a:t>
            </a:r>
            <a:r>
              <a:rPr lang="en-US" sz="2400" dirty="0" smtClean="0"/>
              <a:t>.</a:t>
            </a:r>
            <a:endParaRPr lang="en-US" sz="2400" dirty="0"/>
          </a:p>
        </p:txBody>
      </p:sp>
    </p:spTree>
    <p:extLst>
      <p:ext uri="{BB962C8B-B14F-4D97-AF65-F5344CB8AC3E}">
        <p14:creationId xmlns:p14="http://schemas.microsoft.com/office/powerpoint/2010/main" val="3039518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a:t>2018 versus 2019 </a:t>
            </a:r>
            <a:endParaRPr lang="en-CA" sz="3600" b="1"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0" y="1277817"/>
            <a:ext cx="2854476" cy="2862323"/>
          </a:xfrm>
          <a:prstGeom prst="rect">
            <a:avLst/>
          </a:prstGeom>
          <a:noFill/>
        </p:spPr>
        <p:txBody>
          <a:bodyPr wrap="square" rtlCol="0">
            <a:spAutoFit/>
          </a:bodyPr>
          <a:lstStyle/>
          <a:p>
            <a:pPr marL="285750" indent="-285750">
              <a:buFont typeface="Arial"/>
              <a:buChar char="•"/>
            </a:pPr>
            <a:r>
              <a:rPr lang="en-US" dirty="0" smtClean="0"/>
              <a:t>Augmentation de </a:t>
            </a:r>
            <a:r>
              <a:rPr lang="en-US" dirty="0"/>
              <a:t>30-40% </a:t>
            </a:r>
            <a:r>
              <a:rPr lang="en-US" dirty="0" smtClean="0"/>
              <a:t>pour </a:t>
            </a:r>
            <a:r>
              <a:rPr lang="en-US" dirty="0" err="1" smtClean="0"/>
              <a:t>tailles</a:t>
            </a:r>
            <a:r>
              <a:rPr lang="en-US" dirty="0" smtClean="0"/>
              <a:t> de 35</a:t>
            </a:r>
            <a:r>
              <a:rPr lang="en-US" dirty="0"/>
              <a:t>-95mm </a:t>
            </a:r>
            <a:r>
              <a:rPr lang="en-US" dirty="0" smtClean="0"/>
              <a:t>LC en </a:t>
            </a:r>
            <a:r>
              <a:rPr lang="en-US" dirty="0"/>
              <a:t>2019.</a:t>
            </a:r>
          </a:p>
          <a:p>
            <a:pPr marL="285750" indent="-285750">
              <a:buFont typeface="Arial"/>
              <a:buChar char="•"/>
            </a:pPr>
            <a:r>
              <a:rPr lang="en-US" dirty="0" err="1" smtClean="0"/>
              <a:t>Peu</a:t>
            </a:r>
            <a:r>
              <a:rPr lang="en-US" dirty="0" smtClean="0"/>
              <a:t> de </a:t>
            </a:r>
            <a:r>
              <a:rPr lang="en-US" dirty="0" err="1" smtClean="0"/>
              <a:t>changement</a:t>
            </a:r>
            <a:r>
              <a:rPr lang="en-US" dirty="0" smtClean="0"/>
              <a:t> chez </a:t>
            </a:r>
            <a:r>
              <a:rPr lang="en-US" dirty="0" err="1" smtClean="0"/>
              <a:t>crabes</a:t>
            </a:r>
            <a:r>
              <a:rPr lang="en-US" dirty="0" smtClean="0"/>
              <a:t> de </a:t>
            </a:r>
            <a:r>
              <a:rPr lang="en-US" dirty="0" err="1" smtClean="0"/>
              <a:t>taille</a:t>
            </a:r>
            <a:r>
              <a:rPr lang="en-US" dirty="0" smtClean="0"/>
              <a:t> </a:t>
            </a:r>
            <a:r>
              <a:rPr lang="en-US" dirty="0" err="1" smtClean="0"/>
              <a:t>légale</a:t>
            </a:r>
            <a:r>
              <a:rPr lang="en-US" dirty="0" smtClean="0"/>
              <a:t> (</a:t>
            </a:r>
            <a:r>
              <a:rPr lang="en-US" dirty="0"/>
              <a:t>&gt;= 95mm).</a:t>
            </a:r>
          </a:p>
          <a:p>
            <a:pPr marL="285750" indent="-285750">
              <a:buFont typeface="Arial"/>
              <a:buChar char="•"/>
            </a:pPr>
            <a:r>
              <a:rPr lang="en-US" dirty="0" smtClean="0"/>
              <a:t>Augmentation de </a:t>
            </a:r>
            <a:r>
              <a:rPr lang="en-US" dirty="0" err="1" smtClean="0"/>
              <a:t>recrutement</a:t>
            </a:r>
            <a:r>
              <a:rPr lang="en-US" dirty="0" smtClean="0"/>
              <a:t> chez 2 premiers instars </a:t>
            </a:r>
            <a:r>
              <a:rPr lang="en-US" dirty="0" err="1" smtClean="0"/>
              <a:t>visibles</a:t>
            </a:r>
            <a:r>
              <a:rPr lang="en-US" dirty="0" smtClean="0"/>
              <a:t> (</a:t>
            </a:r>
            <a:r>
              <a:rPr lang="en-US" dirty="0"/>
              <a:t>&lt;25mm).</a:t>
            </a:r>
          </a:p>
        </p:txBody>
      </p:sp>
      <p:sp>
        <p:nvSpPr>
          <p:cNvPr id="5" name="TextBox 4"/>
          <p:cNvSpPr txBox="1"/>
          <p:nvPr/>
        </p:nvSpPr>
        <p:spPr>
          <a:xfrm>
            <a:off x="5319577" y="801618"/>
            <a:ext cx="1065165" cy="523220"/>
          </a:xfrm>
          <a:prstGeom prst="rect">
            <a:avLst/>
          </a:prstGeom>
          <a:solidFill>
            <a:schemeClr val="bg1"/>
          </a:solidFill>
        </p:spPr>
        <p:txBody>
          <a:bodyPr wrap="none" rtlCol="0">
            <a:spAutoFit/>
          </a:bodyPr>
          <a:lstStyle/>
          <a:p>
            <a:r>
              <a:rPr lang="en-US" sz="2800" dirty="0" err="1" smtClean="0"/>
              <a:t>Mâles</a:t>
            </a:r>
            <a:endParaRPr lang="en-US" sz="2800" dirty="0"/>
          </a:p>
        </p:txBody>
      </p:sp>
      <p:sp>
        <p:nvSpPr>
          <p:cNvPr id="7" name="TextBox 6"/>
          <p:cNvSpPr txBox="1"/>
          <p:nvPr/>
        </p:nvSpPr>
        <p:spPr>
          <a:xfrm>
            <a:off x="4503834" y="6374605"/>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8" name="TextBox 7"/>
          <p:cNvSpPr txBox="1"/>
          <p:nvPr/>
        </p:nvSpPr>
        <p:spPr>
          <a:xfrm rot="16200000">
            <a:off x="2043289" y="3559977"/>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952942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a:t>2018 versus 2019 </a:t>
            </a:r>
            <a:endParaRPr lang="en-CA" sz="3600" b="1" dirty="0"/>
          </a:p>
        </p:txBody>
      </p:sp>
      <p:sp>
        <p:nvSpPr>
          <p:cNvPr id="7" name="TextBox 6"/>
          <p:cNvSpPr txBox="1"/>
          <p:nvPr/>
        </p:nvSpPr>
        <p:spPr>
          <a:xfrm>
            <a:off x="179029" y="1640520"/>
            <a:ext cx="2757716" cy="2585323"/>
          </a:xfrm>
          <a:prstGeom prst="rect">
            <a:avLst/>
          </a:prstGeom>
          <a:noFill/>
        </p:spPr>
        <p:txBody>
          <a:bodyPr wrap="square" rtlCol="0">
            <a:spAutoFit/>
          </a:bodyPr>
          <a:lstStyle/>
          <a:p>
            <a:r>
              <a:rPr lang="en-US" dirty="0" err="1" smtClean="0"/>
              <a:t>Similaire</a:t>
            </a:r>
            <a:r>
              <a:rPr lang="en-US" dirty="0" smtClean="0"/>
              <a:t> au patron chez les </a:t>
            </a:r>
            <a:r>
              <a:rPr lang="en-US" dirty="0" err="1" smtClean="0"/>
              <a:t>mâles</a:t>
            </a:r>
            <a:r>
              <a:rPr lang="en-US" dirty="0" smtClean="0"/>
              <a:t> sous-</a:t>
            </a:r>
            <a:r>
              <a:rPr lang="en-US" dirty="0" err="1" smtClean="0"/>
              <a:t>légaux</a:t>
            </a:r>
            <a:r>
              <a:rPr lang="en-US" dirty="0" smtClean="0"/>
              <a:t>:</a:t>
            </a:r>
            <a:endParaRPr lang="en-US" dirty="0"/>
          </a:p>
          <a:p>
            <a:pPr marL="285750" indent="-285750">
              <a:buFont typeface="Arial"/>
              <a:buChar char="•"/>
            </a:pPr>
            <a:r>
              <a:rPr lang="en-US" dirty="0" smtClean="0"/>
              <a:t>Augmentation chez les 2 premiers instars </a:t>
            </a:r>
            <a:r>
              <a:rPr lang="en-US" dirty="0" err="1" smtClean="0"/>
              <a:t>visibles</a:t>
            </a:r>
            <a:r>
              <a:rPr lang="en-US" dirty="0" smtClean="0"/>
              <a:t> (</a:t>
            </a:r>
            <a:r>
              <a:rPr lang="en-US" dirty="0"/>
              <a:t>&lt;</a:t>
            </a:r>
            <a:r>
              <a:rPr lang="en-US" dirty="0" smtClean="0"/>
              <a:t>25mm LC)</a:t>
            </a:r>
            <a:r>
              <a:rPr lang="en-US" dirty="0"/>
              <a:t>.</a:t>
            </a:r>
          </a:p>
          <a:p>
            <a:pPr marL="285750" indent="-285750">
              <a:buFont typeface="Arial"/>
              <a:buChar char="•"/>
            </a:pPr>
            <a:r>
              <a:rPr lang="en-US" dirty="0" smtClean="0"/>
              <a:t>Augmentation de ~30-40</a:t>
            </a:r>
            <a:r>
              <a:rPr lang="en-US" dirty="0"/>
              <a:t>% </a:t>
            </a:r>
            <a:r>
              <a:rPr lang="en-US" dirty="0" smtClean="0"/>
              <a:t>chez </a:t>
            </a:r>
            <a:r>
              <a:rPr lang="en-US" dirty="0"/>
              <a:t>immature </a:t>
            </a:r>
            <a:r>
              <a:rPr lang="en-US" dirty="0" smtClean="0"/>
              <a:t>&gt; 40mm LC et </a:t>
            </a:r>
            <a:r>
              <a:rPr lang="en-US" dirty="0" err="1" smtClean="0"/>
              <a:t>femelles</a:t>
            </a:r>
            <a:r>
              <a:rPr lang="en-US" dirty="0" smtClean="0"/>
              <a:t> matures.</a:t>
            </a:r>
            <a:endParaRPr lang="en-US" dirty="0"/>
          </a:p>
        </p:txBody>
      </p:sp>
      <p:sp>
        <p:nvSpPr>
          <p:cNvPr id="8" name="TextBox 7"/>
          <p:cNvSpPr txBox="1"/>
          <p:nvPr/>
        </p:nvSpPr>
        <p:spPr>
          <a:xfrm>
            <a:off x="4493423"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9" name="TextBox 8"/>
          <p:cNvSpPr txBox="1"/>
          <p:nvPr/>
        </p:nvSpPr>
        <p:spPr>
          <a:xfrm>
            <a:off x="5246706" y="801618"/>
            <a:ext cx="1477713" cy="523220"/>
          </a:xfrm>
          <a:prstGeom prst="rect">
            <a:avLst/>
          </a:prstGeom>
          <a:solidFill>
            <a:schemeClr val="bg1"/>
          </a:solidFill>
        </p:spPr>
        <p:txBody>
          <a:bodyPr wrap="none" rtlCol="0">
            <a:spAutoFit/>
          </a:bodyPr>
          <a:lstStyle/>
          <a:p>
            <a:r>
              <a:rPr lang="en-US" sz="2800" dirty="0" err="1" smtClean="0"/>
              <a:t>Femelles</a:t>
            </a:r>
            <a:endParaRPr lang="en-US" sz="2800" dirty="0"/>
          </a:p>
        </p:txBody>
      </p:sp>
      <p:sp>
        <p:nvSpPr>
          <p:cNvPr id="10" name="TextBox 9"/>
          <p:cNvSpPr txBox="1"/>
          <p:nvPr/>
        </p:nvSpPr>
        <p:spPr>
          <a:xfrm rot="16200000">
            <a:off x="2241082" y="3653672"/>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119060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480323" cy="644600"/>
          </a:xfrm>
        </p:spPr>
        <p:txBody>
          <a:bodyPr>
            <a:normAutofit fontScale="90000"/>
          </a:bodyPr>
          <a:lstStyle/>
          <a:p>
            <a:pPr algn="l"/>
            <a:r>
              <a:rPr lang="en-US" sz="3600" b="1" dirty="0" err="1" smtClean="0"/>
              <a:t>Récapitulation</a:t>
            </a:r>
            <a:r>
              <a:rPr lang="en-US" sz="3600" b="1" dirty="0" smtClean="0"/>
              <a:t> de la phase passive de </a:t>
            </a:r>
            <a:r>
              <a:rPr lang="en-US" sz="3600" b="1" dirty="0" err="1" smtClean="0"/>
              <a:t>chalutage</a:t>
            </a:r>
            <a:r>
              <a:rPr lang="en-US" sz="3600" b="1" dirty="0" smtClean="0"/>
              <a:t>:</a:t>
            </a:r>
            <a:endParaRPr lang="en-US" sz="3600" b="1"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
        <p:nvSpPr>
          <p:cNvPr id="3" name="TextBox 2"/>
          <p:cNvSpPr txBox="1"/>
          <p:nvPr/>
        </p:nvSpPr>
        <p:spPr>
          <a:xfrm rot="16200000">
            <a:off x="76130" y="3513813"/>
            <a:ext cx="2826114" cy="400110"/>
          </a:xfrm>
          <a:prstGeom prst="rect">
            <a:avLst/>
          </a:prstGeom>
          <a:solidFill>
            <a:schemeClr val="bg1"/>
          </a:solidFill>
        </p:spPr>
        <p:txBody>
          <a:bodyPr wrap="none" rtlCol="0">
            <a:spAutoFit/>
          </a:bodyPr>
          <a:lstStyle/>
          <a:p>
            <a:r>
              <a:rPr lang="en-US" sz="2000" dirty="0" err="1" smtClean="0"/>
              <a:t>Profondeur</a:t>
            </a:r>
            <a:r>
              <a:rPr lang="en-US" sz="2000" dirty="0" smtClean="0"/>
              <a:t> du </a:t>
            </a:r>
            <a:r>
              <a:rPr lang="en-US" sz="2000" dirty="0" err="1" smtClean="0"/>
              <a:t>chalut</a:t>
            </a:r>
            <a:r>
              <a:rPr lang="en-US" sz="2000" dirty="0" smtClean="0"/>
              <a:t> (m)</a:t>
            </a:r>
            <a:endParaRPr lang="en-US" sz="2000" dirty="0"/>
          </a:p>
        </p:txBody>
      </p:sp>
      <p:sp>
        <p:nvSpPr>
          <p:cNvPr id="6" name="TextBox 5"/>
          <p:cNvSpPr txBox="1"/>
          <p:nvPr/>
        </p:nvSpPr>
        <p:spPr>
          <a:xfrm rot="16200000">
            <a:off x="61968" y="3603749"/>
            <a:ext cx="2826114" cy="400110"/>
          </a:xfrm>
          <a:prstGeom prst="rect">
            <a:avLst/>
          </a:prstGeom>
          <a:solidFill>
            <a:schemeClr val="bg1"/>
          </a:solidFill>
        </p:spPr>
        <p:txBody>
          <a:bodyPr wrap="none" rtlCol="0">
            <a:spAutoFit/>
          </a:bodyPr>
          <a:lstStyle/>
          <a:p>
            <a:r>
              <a:rPr lang="en-US" sz="2000" dirty="0" err="1" smtClean="0"/>
              <a:t>Profondeur</a:t>
            </a:r>
            <a:r>
              <a:rPr lang="en-US" sz="2000" dirty="0" smtClean="0"/>
              <a:t> du </a:t>
            </a:r>
            <a:r>
              <a:rPr lang="en-US" sz="2000" dirty="0" err="1" smtClean="0"/>
              <a:t>chalut</a:t>
            </a:r>
            <a:r>
              <a:rPr lang="en-US" sz="2000" dirty="0" smtClean="0"/>
              <a:t> (m)</a:t>
            </a:r>
            <a:endParaRPr lang="en-US" sz="2000" dirty="0"/>
          </a:p>
        </p:txBody>
      </p:sp>
      <p:sp>
        <p:nvSpPr>
          <p:cNvPr id="4" name="TextBox 3"/>
          <p:cNvSpPr txBox="1"/>
          <p:nvPr/>
        </p:nvSpPr>
        <p:spPr>
          <a:xfrm>
            <a:off x="3456165" y="6457890"/>
            <a:ext cx="2239766" cy="400110"/>
          </a:xfrm>
          <a:prstGeom prst="rect">
            <a:avLst/>
          </a:prstGeom>
          <a:solidFill>
            <a:schemeClr val="bg1"/>
          </a:solidFill>
        </p:spPr>
        <p:txBody>
          <a:bodyPr wrap="none" rtlCol="0">
            <a:spAutoFit/>
          </a:bodyPr>
          <a:lstStyle/>
          <a:p>
            <a:r>
              <a:rPr lang="en-US" sz="2000" dirty="0" smtClean="0"/>
              <a:t>Temps </a:t>
            </a:r>
            <a:r>
              <a:rPr lang="en-US" sz="2000" dirty="0" err="1" smtClean="0"/>
              <a:t>écoulé</a:t>
            </a:r>
            <a:r>
              <a:rPr lang="en-US" sz="2000" dirty="0" smtClean="0"/>
              <a:t> (min)</a:t>
            </a:r>
            <a:endParaRPr lang="en-US" sz="2000" dirty="0"/>
          </a:p>
        </p:txBody>
      </p:sp>
      <p:sp>
        <p:nvSpPr>
          <p:cNvPr id="7" name="TextBox 6"/>
          <p:cNvSpPr txBox="1"/>
          <p:nvPr/>
        </p:nvSpPr>
        <p:spPr>
          <a:xfrm rot="16200000">
            <a:off x="4882352" y="3310579"/>
            <a:ext cx="1477576" cy="369332"/>
          </a:xfrm>
          <a:prstGeom prst="rect">
            <a:avLst/>
          </a:prstGeom>
          <a:noFill/>
        </p:spPr>
        <p:txBody>
          <a:bodyPr wrap="none" rtlCol="0">
            <a:spAutoFit/>
          </a:bodyPr>
          <a:lstStyle/>
          <a:p>
            <a:r>
              <a:rPr lang="en-US" dirty="0" smtClean="0"/>
              <a:t>Phase passive</a:t>
            </a:r>
            <a:endParaRPr lang="en-US" dirty="0"/>
          </a:p>
        </p:txBody>
      </p:sp>
      <p:sp>
        <p:nvSpPr>
          <p:cNvPr id="8" name="TextBox 7"/>
          <p:cNvSpPr txBox="1"/>
          <p:nvPr/>
        </p:nvSpPr>
        <p:spPr>
          <a:xfrm rot="16200000">
            <a:off x="3349309" y="3390105"/>
            <a:ext cx="1350663" cy="369332"/>
          </a:xfrm>
          <a:prstGeom prst="rect">
            <a:avLst/>
          </a:prstGeom>
          <a:noFill/>
        </p:spPr>
        <p:txBody>
          <a:bodyPr wrap="none" rtlCol="0">
            <a:spAutoFit/>
          </a:bodyPr>
          <a:lstStyle/>
          <a:p>
            <a:r>
              <a:rPr lang="en-US" dirty="0" smtClean="0"/>
              <a:t>Phase active</a:t>
            </a:r>
            <a:endParaRPr lang="en-US" dirty="0"/>
          </a:p>
        </p:txBody>
      </p:sp>
    </p:spTree>
    <p:extLst>
      <p:ext uri="{BB962C8B-B14F-4D97-AF65-F5344CB8AC3E}">
        <p14:creationId xmlns:p14="http://schemas.microsoft.com/office/powerpoint/2010/main" val="2624051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8430" y="3965553"/>
            <a:ext cx="8229600" cy="2600476"/>
          </a:xfrm>
        </p:spPr>
        <p:txBody>
          <a:bodyPr>
            <a:normAutofit/>
          </a:bodyPr>
          <a:lstStyle/>
          <a:p>
            <a:pPr marL="0" indent="0">
              <a:buNone/>
            </a:pPr>
            <a:r>
              <a:rPr lang="en-US" sz="2400" b="1" dirty="0" err="1" smtClean="0"/>
              <a:t>Sommaire</a:t>
            </a:r>
            <a:r>
              <a:rPr lang="en-US" sz="2400" b="1" dirty="0" smtClean="0"/>
              <a:t>:</a:t>
            </a:r>
            <a:endParaRPr lang="en-US" sz="2400" b="1" dirty="0"/>
          </a:p>
          <a:p>
            <a:r>
              <a:rPr lang="en-US" sz="2400" dirty="0" err="1" smtClean="0"/>
              <a:t>Manoeuvres</a:t>
            </a:r>
            <a:r>
              <a:rPr lang="en-US" sz="2400" dirty="0" smtClean="0"/>
              <a:t> du </a:t>
            </a:r>
            <a:r>
              <a:rPr lang="en-US" sz="2400" dirty="0" err="1" smtClean="0"/>
              <a:t>treuil</a:t>
            </a:r>
            <a:r>
              <a:rPr lang="en-US" sz="2400" dirty="0" smtClean="0"/>
              <a:t> plus </a:t>
            </a:r>
            <a:r>
              <a:rPr lang="en-US" sz="2400" dirty="0" err="1" smtClean="0"/>
              <a:t>lentes</a:t>
            </a:r>
            <a:r>
              <a:rPr lang="en-US" sz="2400" dirty="0" smtClean="0"/>
              <a:t>.</a:t>
            </a:r>
          </a:p>
          <a:p>
            <a:r>
              <a:rPr lang="en-US" sz="2400" dirty="0" err="1" smtClean="0"/>
              <a:t>Navire</a:t>
            </a:r>
            <a:r>
              <a:rPr lang="en-US" sz="2400" dirty="0" smtClean="0"/>
              <a:t> </a:t>
            </a:r>
            <a:r>
              <a:rPr lang="en-US" sz="2400" dirty="0" err="1" smtClean="0"/>
              <a:t>continuait</a:t>
            </a:r>
            <a:r>
              <a:rPr lang="en-US" sz="2400" dirty="0" smtClean="0"/>
              <a:t> </a:t>
            </a:r>
            <a:r>
              <a:rPr lang="en-US" sz="2400" dirty="0" err="1" smtClean="0"/>
              <a:t>d’advancer</a:t>
            </a:r>
            <a:r>
              <a:rPr lang="en-US" sz="2400" dirty="0" smtClean="0"/>
              <a:t>. </a:t>
            </a:r>
          </a:p>
          <a:p>
            <a:r>
              <a:rPr lang="en-US" sz="2400" dirty="0" err="1" smtClean="0"/>
              <a:t>Décélération</a:t>
            </a:r>
            <a:r>
              <a:rPr lang="en-US" sz="2400" dirty="0" smtClean="0"/>
              <a:t> </a:t>
            </a:r>
            <a:r>
              <a:rPr lang="en-US" sz="2400" dirty="0" err="1" smtClean="0"/>
              <a:t>modérée</a:t>
            </a:r>
            <a:r>
              <a:rPr lang="en-US" sz="2400" dirty="0" smtClean="0"/>
              <a:t> du </a:t>
            </a:r>
            <a:r>
              <a:rPr lang="en-US" sz="2400" dirty="0" err="1" smtClean="0"/>
              <a:t>navire</a:t>
            </a:r>
            <a:r>
              <a:rPr lang="en-US" sz="2400" dirty="0" smtClean="0"/>
              <a:t>.</a:t>
            </a:r>
          </a:p>
          <a:p>
            <a:r>
              <a:rPr lang="en-US" sz="2400" dirty="0" err="1" smtClean="0"/>
              <a:t>L’ampleur</a:t>
            </a:r>
            <a:r>
              <a:rPr lang="en-US" sz="2400" dirty="0" smtClean="0"/>
              <a:t> de la surface </a:t>
            </a:r>
            <a:r>
              <a:rPr lang="en-US" sz="2400" dirty="0" err="1" smtClean="0"/>
              <a:t>balayée</a:t>
            </a:r>
            <a:r>
              <a:rPr lang="en-US" sz="2400" dirty="0" smtClean="0"/>
              <a:t> pendant la phase passive </a:t>
            </a:r>
            <a:r>
              <a:rPr lang="en-US" sz="2400" dirty="0" err="1" smtClean="0"/>
              <a:t>suggérait</a:t>
            </a:r>
            <a:r>
              <a:rPr lang="en-US" sz="2400" dirty="0" smtClean="0"/>
              <a:t> </a:t>
            </a:r>
            <a:r>
              <a:rPr lang="en-US" sz="2400" dirty="0" err="1" smtClean="0"/>
              <a:t>une</a:t>
            </a:r>
            <a:r>
              <a:rPr lang="en-US" sz="2400" dirty="0" smtClean="0"/>
              <a:t> </a:t>
            </a:r>
            <a:r>
              <a:rPr lang="en-US" sz="2400" dirty="0" err="1" smtClean="0"/>
              <a:t>grande</a:t>
            </a:r>
            <a:r>
              <a:rPr lang="en-US" sz="2400" dirty="0" smtClean="0"/>
              <a:t> source de bias non </a:t>
            </a:r>
            <a:r>
              <a:rPr lang="en-US" sz="2400" dirty="0" err="1" smtClean="0"/>
              <a:t>comptabilisée</a:t>
            </a:r>
            <a:r>
              <a:rPr lang="en-US" sz="2400" dirty="0" smtClean="0"/>
              <a:t>.</a:t>
            </a:r>
            <a:endParaRPr lang="en-US" sz="2400" dirty="0"/>
          </a:p>
        </p:txBody>
      </p:sp>
      <p:sp>
        <p:nvSpPr>
          <p:cNvPr id="6" name="Title 1"/>
          <p:cNvSpPr txBox="1">
            <a:spLocks/>
          </p:cNvSpPr>
          <p:nvPr/>
        </p:nvSpPr>
        <p:spPr>
          <a:xfrm>
            <a:off x="457200" y="274638"/>
            <a:ext cx="8229600" cy="644600"/>
          </a:xfrm>
          <a:prstGeom prst="rect">
            <a:avLst/>
          </a:prstGeom>
        </p:spPr>
        <p:txBody>
          <a:bodyPr vert="horz" lIns="91440" tIns="45720" rIns="91440" bIns="45720" rtlCol="0" anchor="ctr">
            <a:normAutofit fontScale="85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err="1" smtClean="0"/>
              <a:t>Récapitulation</a:t>
            </a:r>
            <a:r>
              <a:rPr lang="en-US" sz="3600" b="1" dirty="0" smtClean="0"/>
              <a:t> de la phase passive de </a:t>
            </a:r>
            <a:r>
              <a:rPr lang="en-US" sz="3600" b="1" dirty="0" err="1" smtClean="0"/>
              <a:t>chalutage</a:t>
            </a:r>
            <a:r>
              <a:rPr lang="en-US" sz="3600" b="1" dirty="0" smtClean="0"/>
              <a:t>:</a:t>
            </a:r>
            <a:endParaRPr lang="en-US" sz="3600" b="1" dirty="0"/>
          </a:p>
        </p:txBody>
      </p:sp>
      <p:graphicFrame>
        <p:nvGraphicFramePr>
          <p:cNvPr id="8" name="Table 7"/>
          <p:cNvGraphicFramePr>
            <a:graphicFrameLocks noGrp="1"/>
          </p:cNvGraphicFramePr>
          <p:nvPr>
            <p:extLst>
              <p:ext uri="{D42A27DB-BD31-4B8C-83A1-F6EECF244321}">
                <p14:modId xmlns:p14="http://schemas.microsoft.com/office/powerpoint/2010/main" val="414095763"/>
              </p:ext>
            </p:extLst>
          </p:nvPr>
        </p:nvGraphicFramePr>
        <p:xfrm>
          <a:off x="845574" y="1042730"/>
          <a:ext cx="6719781" cy="2788920"/>
        </p:xfrm>
        <a:graphic>
          <a:graphicData uri="http://schemas.openxmlformats.org/drawingml/2006/table">
            <a:tbl>
              <a:tblPr firstRow="1" bandRow="1">
                <a:tableStyleId>{5C22544A-7EE6-4342-B048-85BDC9FD1C3A}</a:tableStyleId>
              </a:tblPr>
              <a:tblGrid>
                <a:gridCol w="2958311">
                  <a:extLst>
                    <a:ext uri="{9D8B030D-6E8A-4147-A177-3AD203B41FA5}">
                      <a16:colId xmlns="" xmlns:a16="http://schemas.microsoft.com/office/drawing/2014/main" val="20000"/>
                    </a:ext>
                  </a:extLst>
                </a:gridCol>
                <a:gridCol w="1258285">
                  <a:extLst>
                    <a:ext uri="{9D8B030D-6E8A-4147-A177-3AD203B41FA5}">
                      <a16:colId xmlns="" xmlns:a16="http://schemas.microsoft.com/office/drawing/2014/main" val="20001"/>
                    </a:ext>
                  </a:extLst>
                </a:gridCol>
                <a:gridCol w="1258285">
                  <a:extLst>
                    <a:ext uri="{9D8B030D-6E8A-4147-A177-3AD203B41FA5}">
                      <a16:colId xmlns="" xmlns:a16="http://schemas.microsoft.com/office/drawing/2014/main" val="20002"/>
                    </a:ext>
                  </a:extLst>
                </a:gridCol>
                <a:gridCol w="1244900">
                  <a:extLst>
                    <a:ext uri="{9D8B030D-6E8A-4147-A177-3AD203B41FA5}">
                      <a16:colId xmlns="" xmlns:a16="http://schemas.microsoft.com/office/drawing/2014/main"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 xmlns:a16="http://schemas.microsoft.com/office/drawing/2014/main" val="10000"/>
                  </a:ext>
                </a:extLst>
              </a:tr>
              <a:tr h="370840">
                <a:tc>
                  <a:txBody>
                    <a:bodyPr/>
                    <a:lstStyle/>
                    <a:p>
                      <a:r>
                        <a:rPr lang="en-US" dirty="0" smtClean="0"/>
                        <a:t>Surface</a:t>
                      </a:r>
                      <a:r>
                        <a:rPr lang="en-US" baseline="0" dirty="0" smtClean="0"/>
                        <a:t> </a:t>
                      </a:r>
                      <a:r>
                        <a:rPr lang="en-US" baseline="0" dirty="0" err="1" smtClean="0"/>
                        <a:t>balayée</a:t>
                      </a:r>
                      <a:r>
                        <a:rPr lang="en-US" dirty="0" smtClean="0"/>
                        <a:t> (phase active)</a:t>
                      </a:r>
                      <a:endParaRPr lang="en-US" dirty="0"/>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 xmlns:a16="http://schemas.microsoft.com/office/drawing/2014/main" val="10001"/>
                  </a:ext>
                </a:extLst>
              </a:tr>
              <a:tr h="370840">
                <a:tc>
                  <a:txBody>
                    <a:bodyPr/>
                    <a:lstStyle/>
                    <a:p>
                      <a:r>
                        <a:rPr lang="en-US" dirty="0" err="1" smtClean="0"/>
                        <a:t>Durée</a:t>
                      </a:r>
                      <a:r>
                        <a:rPr lang="en-US" baseline="0" dirty="0" smtClean="0"/>
                        <a:t> du trait</a:t>
                      </a:r>
                      <a:r>
                        <a:rPr lang="en-US" dirty="0"/>
                        <a:t> </a:t>
                      </a:r>
                      <a:r>
                        <a:rPr lang="en-US" sz="1800" b="0" i="0" u="none" strike="noStrike" noProof="0" dirty="0" smtClean="0">
                          <a:latin typeface="Calibri"/>
                        </a:rPr>
                        <a:t>(phase active)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 xmlns:a16="http://schemas.microsoft.com/office/drawing/2014/main" val="10002"/>
                  </a:ext>
                </a:extLst>
              </a:tr>
              <a:tr h="370840">
                <a:tc>
                  <a:txBody>
                    <a:bodyPr/>
                    <a:lstStyle/>
                    <a:p>
                      <a:r>
                        <a:rPr lang="en-US" dirty="0" smtClean="0"/>
                        <a:t>Temps</a:t>
                      </a:r>
                      <a:r>
                        <a:rPr lang="en-US" baseline="0" dirty="0" smtClean="0"/>
                        <a:t> de </a:t>
                      </a:r>
                      <a:r>
                        <a:rPr lang="en-US" baseline="0" dirty="0" err="1" smtClean="0"/>
                        <a:t>treuillage</a:t>
                      </a:r>
                      <a:endParaRPr lang="en-US" dirty="0"/>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 xmlns:a16="http://schemas.microsoft.com/office/drawing/2014/main" val="10003"/>
                  </a:ext>
                </a:extLst>
              </a:tr>
              <a:tr h="370840">
                <a:tc>
                  <a:txBody>
                    <a:bodyPr/>
                    <a:lstStyle/>
                    <a:p>
                      <a:r>
                        <a:rPr lang="en-US" dirty="0" err="1" smtClean="0"/>
                        <a:t>Durée</a:t>
                      </a:r>
                      <a:r>
                        <a:rPr lang="en-US" baseline="0" dirty="0" smtClean="0"/>
                        <a:t> de la phase passive</a:t>
                      </a:r>
                      <a:endParaRPr lang="en-US" dirty="0"/>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 xmlns:a16="http://schemas.microsoft.com/office/drawing/2014/main" val="10004"/>
                  </a:ext>
                </a:extLst>
              </a:tr>
              <a:tr h="370840">
                <a:tc>
                  <a:txBody>
                    <a:bodyPr/>
                    <a:lstStyle/>
                    <a:p>
                      <a:r>
                        <a:rPr lang="en-US" dirty="0" smtClean="0"/>
                        <a:t>Surface </a:t>
                      </a:r>
                      <a:r>
                        <a:rPr lang="en-US" dirty="0" err="1" smtClean="0"/>
                        <a:t>balayée</a:t>
                      </a:r>
                      <a:r>
                        <a:rPr lang="en-US" baseline="0" dirty="0" smtClean="0"/>
                        <a:t> de la phase passive</a:t>
                      </a:r>
                      <a:endParaRPr lang="en-US" dirty="0"/>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 xmlns:a16="http://schemas.microsoft.com/office/drawing/2014/main" val="10005"/>
                  </a:ext>
                </a:extLst>
              </a:tr>
            </a:tbl>
          </a:graphicData>
        </a:graphic>
      </p:graphicFrame>
    </p:spTree>
    <p:extLst>
      <p:ext uri="{BB962C8B-B14F-4D97-AF65-F5344CB8AC3E}">
        <p14:creationId xmlns:p14="http://schemas.microsoft.com/office/powerpoint/2010/main" val="1422719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8827"/>
          </a:xfrm>
        </p:spPr>
        <p:txBody>
          <a:bodyPr>
            <a:normAutofit/>
          </a:bodyPr>
          <a:lstStyle/>
          <a:p>
            <a:pPr algn="l"/>
            <a:r>
              <a:rPr lang="en-US" sz="3600" b="1" dirty="0" smtClean="0"/>
              <a:t>Modification du </a:t>
            </a:r>
            <a:r>
              <a:rPr lang="en-US" sz="3600" b="1" dirty="0" err="1" smtClean="0"/>
              <a:t>protocole</a:t>
            </a:r>
            <a:r>
              <a:rPr lang="en-US" sz="3600" b="1" dirty="0" smtClean="0"/>
              <a:t> pour 2020:</a:t>
            </a:r>
            <a:endParaRPr lang="en-US" sz="3600" b="1" dirty="0"/>
          </a:p>
        </p:txBody>
      </p:sp>
      <p:sp>
        <p:nvSpPr>
          <p:cNvPr id="3" name="Content Placeholder 2"/>
          <p:cNvSpPr>
            <a:spLocks noGrp="1"/>
          </p:cNvSpPr>
          <p:nvPr>
            <p:ph idx="1"/>
          </p:nvPr>
        </p:nvSpPr>
        <p:spPr>
          <a:xfrm>
            <a:off x="562234" y="1462629"/>
            <a:ext cx="7840553" cy="2686944"/>
          </a:xfrm>
        </p:spPr>
        <p:txBody>
          <a:bodyPr>
            <a:normAutofit lnSpcReduction="10000"/>
          </a:bodyPr>
          <a:lstStyle/>
          <a:p>
            <a:pPr marL="0" indent="0">
              <a:buNone/>
            </a:pPr>
            <a:r>
              <a:rPr lang="en-US" dirty="0" smtClean="0"/>
              <a:t>A la fin de </a:t>
            </a:r>
            <a:r>
              <a:rPr lang="en-US" dirty="0" err="1" smtClean="0"/>
              <a:t>chaque</a:t>
            </a:r>
            <a:r>
              <a:rPr lang="en-US" dirty="0" smtClean="0"/>
              <a:t> trait:</a:t>
            </a:r>
            <a:endParaRPr lang="en-US" dirty="0"/>
          </a:p>
          <a:p>
            <a:r>
              <a:rPr lang="en-US" dirty="0" smtClean="0"/>
              <a:t>Augmentation de la </a:t>
            </a:r>
            <a:r>
              <a:rPr lang="en-US" dirty="0" err="1" smtClean="0"/>
              <a:t>vitesse</a:t>
            </a:r>
            <a:r>
              <a:rPr lang="en-US" dirty="0" smtClean="0"/>
              <a:t> du </a:t>
            </a:r>
            <a:r>
              <a:rPr lang="en-US" dirty="0" err="1" smtClean="0"/>
              <a:t>treuil</a:t>
            </a:r>
            <a:r>
              <a:rPr lang="en-US" dirty="0" smtClean="0"/>
              <a:t> aux </a:t>
            </a:r>
            <a:r>
              <a:rPr lang="en-US" dirty="0" err="1" smtClean="0"/>
              <a:t>niveaux</a:t>
            </a:r>
            <a:r>
              <a:rPr lang="en-US" dirty="0" smtClean="0"/>
              <a:t> de 2017 et 2018.</a:t>
            </a:r>
          </a:p>
          <a:p>
            <a:r>
              <a:rPr lang="en-US" dirty="0" err="1" smtClean="0"/>
              <a:t>Décélération</a:t>
            </a:r>
            <a:r>
              <a:rPr lang="en-US" dirty="0" smtClean="0"/>
              <a:t> plus accrue du </a:t>
            </a:r>
            <a:r>
              <a:rPr lang="en-US" dirty="0" err="1" smtClean="0"/>
              <a:t>navire</a:t>
            </a:r>
            <a:r>
              <a:rPr lang="en-US" dirty="0" smtClean="0"/>
              <a:t>.</a:t>
            </a:r>
          </a:p>
          <a:p>
            <a:r>
              <a:rPr lang="en-US" dirty="0" smtClean="0"/>
              <a:t>Virage du </a:t>
            </a:r>
            <a:r>
              <a:rPr lang="en-US" dirty="0" err="1" smtClean="0"/>
              <a:t>navire</a:t>
            </a:r>
            <a:r>
              <a:rPr lang="en-US" dirty="0" smtClean="0"/>
              <a:t> </a:t>
            </a:r>
            <a:r>
              <a:rPr lang="en-US" dirty="0" err="1" smtClean="0"/>
              <a:t>lors</a:t>
            </a:r>
            <a:r>
              <a:rPr lang="en-US" dirty="0" smtClean="0"/>
              <a:t> du </a:t>
            </a:r>
            <a:r>
              <a:rPr lang="en-US" dirty="0" err="1" smtClean="0"/>
              <a:t>treuillage</a:t>
            </a:r>
            <a:r>
              <a:rPr lang="en-US" dirty="0" smtClean="0"/>
              <a:t>.</a:t>
            </a:r>
          </a:p>
        </p:txBody>
      </p:sp>
    </p:spTree>
    <p:extLst>
      <p:ext uri="{BB962C8B-B14F-4D97-AF65-F5344CB8AC3E}">
        <p14:creationId xmlns:p14="http://schemas.microsoft.com/office/powerpoint/2010/main" val="3561415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487124"/>
          </a:xfrm>
        </p:spPr>
        <p:txBody>
          <a:bodyPr>
            <a:noAutofit/>
          </a:bodyPr>
          <a:lstStyle/>
          <a:p>
            <a:pPr algn="l"/>
            <a:r>
              <a:rPr lang="en-US" sz="3200" b="1" dirty="0" err="1" smtClean="0"/>
              <a:t>Vitesse</a:t>
            </a:r>
            <a:r>
              <a:rPr lang="en-US" sz="3200" b="1" dirty="0" smtClean="0"/>
              <a:t> du </a:t>
            </a:r>
            <a:r>
              <a:rPr lang="en-US" sz="3200" b="1" dirty="0" err="1" smtClean="0"/>
              <a:t>navire</a:t>
            </a:r>
            <a:r>
              <a:rPr lang="en-US" sz="3200" b="1" dirty="0" smtClean="0"/>
              <a:t>: fin du trait</a:t>
            </a:r>
            <a:endParaRPr lang="en-US" sz="3200" b="1" dirty="0"/>
          </a:p>
        </p:txBody>
      </p:sp>
      <p:pic>
        <p:nvPicPr>
          <p:cNvPr id="4" name="Picture 3" descr="Macintosh HD:Users:crustacean:Desktop:Stock-Assessment-2020:results:figures:english:survey:speed.end-of-tow.2017-2020.pdf"/>
          <p:cNvPicPr/>
          <p:nvPr/>
        </p:nvPicPr>
        <p:blipFill>
          <a:blip r:embed="rId2">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
        <p:nvSpPr>
          <p:cNvPr id="3" name="TextBox 2"/>
          <p:cNvSpPr txBox="1"/>
          <p:nvPr/>
        </p:nvSpPr>
        <p:spPr>
          <a:xfrm rot="16200000">
            <a:off x="982122" y="3430528"/>
            <a:ext cx="1911776" cy="400110"/>
          </a:xfrm>
          <a:prstGeom prst="rect">
            <a:avLst/>
          </a:prstGeom>
          <a:solidFill>
            <a:schemeClr val="bg1"/>
          </a:solidFill>
        </p:spPr>
        <p:txBody>
          <a:bodyPr wrap="none" rtlCol="0">
            <a:spAutoFit/>
          </a:bodyPr>
          <a:lstStyle/>
          <a:p>
            <a:r>
              <a:rPr lang="en-US" sz="2000" dirty="0" err="1" smtClean="0"/>
              <a:t>Vitesse</a:t>
            </a:r>
            <a:r>
              <a:rPr lang="en-US" sz="2000" dirty="0" smtClean="0"/>
              <a:t> (</a:t>
            </a:r>
            <a:r>
              <a:rPr lang="en-US" sz="2000" dirty="0" err="1" smtClean="0"/>
              <a:t>noeuds</a:t>
            </a:r>
            <a:r>
              <a:rPr lang="en-US" sz="2000" dirty="0" smtClean="0"/>
              <a:t>)</a:t>
            </a:r>
            <a:endParaRPr lang="en-US" sz="2000" dirty="0"/>
          </a:p>
        </p:txBody>
      </p:sp>
      <p:sp>
        <p:nvSpPr>
          <p:cNvPr id="5" name="TextBox 4"/>
          <p:cNvSpPr txBox="1"/>
          <p:nvPr/>
        </p:nvSpPr>
        <p:spPr>
          <a:xfrm>
            <a:off x="3633138" y="6488668"/>
            <a:ext cx="1765891" cy="369332"/>
          </a:xfrm>
          <a:prstGeom prst="rect">
            <a:avLst/>
          </a:prstGeom>
          <a:solidFill>
            <a:schemeClr val="bg1"/>
          </a:solidFill>
        </p:spPr>
        <p:txBody>
          <a:bodyPr wrap="none" rtlCol="0">
            <a:spAutoFit/>
          </a:bodyPr>
          <a:lstStyle/>
          <a:p>
            <a:r>
              <a:rPr lang="en-US" dirty="0" smtClean="0"/>
              <a:t>Temps </a:t>
            </a:r>
            <a:r>
              <a:rPr lang="en-US" dirty="0" err="1" smtClean="0"/>
              <a:t>écoulé</a:t>
            </a:r>
            <a:r>
              <a:rPr lang="en-US" dirty="0" smtClean="0"/>
              <a:t> (s)</a:t>
            </a:r>
            <a:endParaRPr lang="en-US" dirty="0"/>
          </a:p>
        </p:txBody>
      </p:sp>
    </p:spTree>
    <p:extLst>
      <p:ext uri="{BB962C8B-B14F-4D97-AF65-F5344CB8AC3E}">
        <p14:creationId xmlns:p14="http://schemas.microsoft.com/office/powerpoint/2010/main" val="2814028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err="1" smtClean="0"/>
              <a:t>Trajets</a:t>
            </a:r>
            <a:r>
              <a:rPr lang="en-US" sz="3200" b="1" dirty="0" smtClean="0"/>
              <a:t> des </a:t>
            </a:r>
            <a:r>
              <a:rPr lang="en-US" sz="3200" b="1" dirty="0" err="1" smtClean="0"/>
              <a:t>navires</a:t>
            </a:r>
            <a:r>
              <a:rPr lang="en-US" sz="3200" b="1" dirty="0" smtClean="0"/>
              <a:t> du </a:t>
            </a:r>
            <a:r>
              <a:rPr lang="en-US" sz="3200" b="1" dirty="0" err="1" smtClean="0"/>
              <a:t>relevé</a:t>
            </a:r>
            <a:r>
              <a:rPr lang="en-US" sz="3200" b="1" dirty="0" smtClean="0"/>
              <a:t>: </a:t>
            </a:r>
            <a:r>
              <a:rPr lang="en-US" sz="3200" b="1" dirty="0"/>
              <a:t>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1283</TotalTime>
  <Words>1670</Words>
  <Application>Microsoft Macintosh PowerPoint</Application>
  <PresentationFormat>On-screen Show (4:3)</PresentationFormat>
  <Paragraphs>202</Paragraphs>
  <Slides>23</Slides>
  <Notes>8</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Évaluation du stock de crabe des neiges dans le sud du Golfe du Saint-Laurent en 2020:  Revue des incertitudes du relevé </vt:lpstr>
      <vt:lpstr>Indices de population:</vt:lpstr>
      <vt:lpstr>Fréquences de taille: 2018 versus 2019 </vt:lpstr>
      <vt:lpstr>Fréquences de taille: 2018 versus 2019 </vt:lpstr>
      <vt:lpstr>Récapitulation de la phase passive de chalutage:</vt:lpstr>
      <vt:lpstr>PowerPoint Presentation</vt:lpstr>
      <vt:lpstr>Modification du protocole pour 2020:</vt:lpstr>
      <vt:lpstr>Vitesse du navire: fin du trait</vt:lpstr>
      <vt:lpstr>Trajets des navires du relevé: 2017-2020</vt:lpstr>
      <vt:lpstr>Sommaire du relevé de 2020:</vt:lpstr>
      <vt:lpstr>Prolongement de la phase passive:</vt:lpstr>
      <vt:lpstr>PowerPoint Presentation</vt:lpstr>
      <vt:lpstr>PowerPoint Presentation</vt:lpstr>
      <vt:lpstr>Comment on explique les résultats de l’expérience de pêche comparative en 2019, étant donné les augmentations des sous-légaux dans le reste du relevé 2019? </vt:lpstr>
      <vt:lpstr>Expérience de Pêche Comparative 2019:</vt:lpstr>
      <vt:lpstr>Différences des captures des relevés 2019 versus 2018:</vt:lpstr>
      <vt:lpstr>Différences des captures des relevés 2019 versus 2018:</vt:lpstr>
      <vt:lpstr>Différences des captures des relevés 2019 versus 2018:</vt:lpstr>
      <vt:lpstr>Expérience de Pêche Comparative 2019:</vt:lpstr>
      <vt:lpstr>Pourquoi l’abondance des mâles de taille commerciale est restée stable entre 2018 et 2020 sachant que la capturabilité des mâles sous-légaux et des femelles ait augmenté?  </vt:lpstr>
      <vt:lpstr>PowerPoint Presentation</vt:lpstr>
      <vt:lpstr>Conclusions:</vt:lpstr>
      <vt:lpstr>Conclusions: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124</cp:revision>
  <dcterms:created xsi:type="dcterms:W3CDTF">2021-01-15T19:09:25Z</dcterms:created>
  <dcterms:modified xsi:type="dcterms:W3CDTF">2021-01-21T18:41:56Z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